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x="18288000" cy="10287000"/>
  <p:notesSz cx="6858000" cy="9144000"/>
  <p:embeddedFontLst>
    <p:embeddedFont>
      <p:font typeface="Telegraf Bold" charset="1" panose="00000800000000000000"/>
      <p:regular r:id="rId47"/>
    </p:embeddedFont>
    <p:embeddedFont>
      <p:font typeface="Bungee" charset="1" panose="00000000000000000000"/>
      <p:regular r:id="rId48"/>
    </p:embeddedFont>
    <p:embeddedFont>
      <p:font typeface="Roboto" charset="1" panose="02000000000000000000"/>
      <p:regular r:id="rId49"/>
    </p:embeddedFont>
    <p:embeddedFont>
      <p:font typeface="DejaVu Serif Bold" charset="1" panose="02060803050605020204"/>
      <p:regular r:id="rId50"/>
    </p:embeddedFont>
    <p:embeddedFont>
      <p:font typeface="Roboto Bold" charset="1" panose="02000000000000000000"/>
      <p:regular r:id="rId51"/>
    </p:embeddedFont>
    <p:embeddedFont>
      <p:font typeface="Open Sans" charset="1" panose="020B0606030504020204"/>
      <p:regular r:id="rId52"/>
    </p:embeddedFont>
    <p:embeddedFont>
      <p:font typeface="Noto Serif Display Bold" charset="1" panose="02020802080505020204"/>
      <p:regular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svg>
</file>

<file path=ppt/media/image20.png>
</file>

<file path=ppt/media/image21.sv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https://github.com/duyvuleo/VNTC?utm_source=chatgpt.com" TargetMode="External" Type="http://schemas.openxmlformats.org/officeDocument/2006/relationships/hyperlink"/><Relationship Id="rId3" Target="../media/image19.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 Id="rId4" Target="../media/image22.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https://motchallenge.net" TargetMode="External" Type="http://schemas.openxmlformats.org/officeDocument/2006/relationships/hyperlink"/></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 Id="rId3" Target="../media/image39.pn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kaggle.com/datasets/nunenuh/pytorch-challange-flower-dataset?select=README.md" TargetMode="External" Type="http://schemas.openxmlformats.org/officeDocument/2006/relationships/hyperlink"/></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5338725" y="2584299"/>
            <a:ext cx="1260008" cy="1653948"/>
          </a:xfrm>
          <a:custGeom>
            <a:avLst/>
            <a:gdLst/>
            <a:ahLst/>
            <a:cxnLst/>
            <a:rect r="r" b="b" t="t" l="l"/>
            <a:pathLst>
              <a:path h="1653948" w="1260008">
                <a:moveTo>
                  <a:pt x="0" y="0"/>
                </a:moveTo>
                <a:lnTo>
                  <a:pt x="1260008" y="0"/>
                </a:lnTo>
                <a:lnTo>
                  <a:pt x="1260008" y="1653948"/>
                </a:lnTo>
                <a:lnTo>
                  <a:pt x="0" y="16539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046627" y="4931118"/>
            <a:ext cx="4550946" cy="905000"/>
            <a:chOff x="0" y="0"/>
            <a:chExt cx="1146356" cy="227964"/>
          </a:xfrm>
        </p:grpSpPr>
        <p:sp>
          <p:nvSpPr>
            <p:cNvPr name="Freeform 4" id="4"/>
            <p:cNvSpPr/>
            <p:nvPr/>
          </p:nvSpPr>
          <p:spPr>
            <a:xfrm flipH="false" flipV="false" rot="0">
              <a:off x="0" y="0"/>
              <a:ext cx="1146356" cy="227964"/>
            </a:xfrm>
            <a:custGeom>
              <a:avLst/>
              <a:gdLst/>
              <a:ahLst/>
              <a:cxnLst/>
              <a:rect r="r" b="b" t="t" l="l"/>
              <a:pathLst>
                <a:path h="227964" w="1146356">
                  <a:moveTo>
                    <a:pt x="86760" y="0"/>
                  </a:moveTo>
                  <a:lnTo>
                    <a:pt x="1059596" y="0"/>
                  </a:lnTo>
                  <a:cubicBezTo>
                    <a:pt x="1107512" y="0"/>
                    <a:pt x="1146356" y="38844"/>
                    <a:pt x="1146356" y="86760"/>
                  </a:cubicBezTo>
                  <a:lnTo>
                    <a:pt x="1146356" y="141205"/>
                  </a:lnTo>
                  <a:cubicBezTo>
                    <a:pt x="1146356" y="164215"/>
                    <a:pt x="1137215" y="186282"/>
                    <a:pt x="1120945" y="202553"/>
                  </a:cubicBezTo>
                  <a:cubicBezTo>
                    <a:pt x="1104674" y="218823"/>
                    <a:pt x="1082606" y="227964"/>
                    <a:pt x="1059596" y="227964"/>
                  </a:cubicBezTo>
                  <a:lnTo>
                    <a:pt x="86760" y="227964"/>
                  </a:lnTo>
                  <a:cubicBezTo>
                    <a:pt x="38844" y="227964"/>
                    <a:pt x="0" y="189121"/>
                    <a:pt x="0" y="141205"/>
                  </a:cubicBezTo>
                  <a:lnTo>
                    <a:pt x="0" y="86760"/>
                  </a:lnTo>
                  <a:cubicBezTo>
                    <a:pt x="0" y="38844"/>
                    <a:pt x="38844" y="0"/>
                    <a:pt x="86760" y="0"/>
                  </a:cubicBezTo>
                  <a:close/>
                </a:path>
              </a:pathLst>
            </a:custGeom>
            <a:solidFill>
              <a:srgbClr val="02B676"/>
            </a:solidFill>
          </p:spPr>
        </p:sp>
        <p:sp>
          <p:nvSpPr>
            <p:cNvPr name="TextBox 5" id="5"/>
            <p:cNvSpPr txBox="true"/>
            <p:nvPr/>
          </p:nvSpPr>
          <p:spPr>
            <a:xfrm>
              <a:off x="0" y="-95250"/>
              <a:ext cx="1146356" cy="323214"/>
            </a:xfrm>
            <a:prstGeom prst="rect">
              <a:avLst/>
            </a:prstGeom>
          </p:spPr>
          <p:txBody>
            <a:bodyPr anchor="ctr" rtlCol="false" tIns="50800" lIns="50800" bIns="50800" rIns="50800"/>
            <a:lstStyle/>
            <a:p>
              <a:pPr algn="ctr">
                <a:lnSpc>
                  <a:spcPts val="4199"/>
                </a:lnSpc>
                <a:spcBef>
                  <a:spcPct val="0"/>
                </a:spcBef>
              </a:pPr>
              <a:r>
                <a:rPr lang="en-US" b="true" sz="2999">
                  <a:solidFill>
                    <a:srgbClr val="FFFFFF"/>
                  </a:solidFill>
                  <a:latin typeface="Telegraf Bold"/>
                  <a:ea typeface="Telegraf Bold"/>
                  <a:cs typeface="Telegraf Bold"/>
                  <a:sym typeface="Telegraf Bold"/>
                </a:rPr>
                <a:t>ĐOÀN PHƯƠNG NAM</a:t>
              </a:r>
            </a:p>
          </p:txBody>
        </p:sp>
      </p:grpSp>
      <p:grpSp>
        <p:nvGrpSpPr>
          <p:cNvPr name="Group 6" id="6"/>
          <p:cNvGrpSpPr/>
          <p:nvPr/>
        </p:nvGrpSpPr>
        <p:grpSpPr>
          <a:xfrm rot="0">
            <a:off x="10046627" y="5985053"/>
            <a:ext cx="4550946" cy="905000"/>
            <a:chOff x="0" y="0"/>
            <a:chExt cx="1146356" cy="227964"/>
          </a:xfrm>
        </p:grpSpPr>
        <p:sp>
          <p:nvSpPr>
            <p:cNvPr name="Freeform 7" id="7"/>
            <p:cNvSpPr/>
            <p:nvPr/>
          </p:nvSpPr>
          <p:spPr>
            <a:xfrm flipH="false" flipV="false" rot="0">
              <a:off x="0" y="0"/>
              <a:ext cx="1146356" cy="227964"/>
            </a:xfrm>
            <a:custGeom>
              <a:avLst/>
              <a:gdLst/>
              <a:ahLst/>
              <a:cxnLst/>
              <a:rect r="r" b="b" t="t" l="l"/>
              <a:pathLst>
                <a:path h="227964" w="1146356">
                  <a:moveTo>
                    <a:pt x="86760" y="0"/>
                  </a:moveTo>
                  <a:lnTo>
                    <a:pt x="1059596" y="0"/>
                  </a:lnTo>
                  <a:cubicBezTo>
                    <a:pt x="1107512" y="0"/>
                    <a:pt x="1146356" y="38844"/>
                    <a:pt x="1146356" y="86760"/>
                  </a:cubicBezTo>
                  <a:lnTo>
                    <a:pt x="1146356" y="141205"/>
                  </a:lnTo>
                  <a:cubicBezTo>
                    <a:pt x="1146356" y="164215"/>
                    <a:pt x="1137215" y="186282"/>
                    <a:pt x="1120945" y="202553"/>
                  </a:cubicBezTo>
                  <a:cubicBezTo>
                    <a:pt x="1104674" y="218823"/>
                    <a:pt x="1082606" y="227964"/>
                    <a:pt x="1059596" y="227964"/>
                  </a:cubicBezTo>
                  <a:lnTo>
                    <a:pt x="86760" y="227964"/>
                  </a:lnTo>
                  <a:cubicBezTo>
                    <a:pt x="38844" y="227964"/>
                    <a:pt x="0" y="189121"/>
                    <a:pt x="0" y="141205"/>
                  </a:cubicBezTo>
                  <a:lnTo>
                    <a:pt x="0" y="86760"/>
                  </a:lnTo>
                  <a:cubicBezTo>
                    <a:pt x="0" y="38844"/>
                    <a:pt x="38844" y="0"/>
                    <a:pt x="86760" y="0"/>
                  </a:cubicBezTo>
                  <a:close/>
                </a:path>
              </a:pathLst>
            </a:custGeom>
            <a:solidFill>
              <a:srgbClr val="F7562B"/>
            </a:solidFill>
          </p:spPr>
        </p:sp>
        <p:sp>
          <p:nvSpPr>
            <p:cNvPr name="TextBox 8" id="8"/>
            <p:cNvSpPr txBox="true"/>
            <p:nvPr/>
          </p:nvSpPr>
          <p:spPr>
            <a:xfrm>
              <a:off x="0" y="-95250"/>
              <a:ext cx="1146356" cy="323214"/>
            </a:xfrm>
            <a:prstGeom prst="rect">
              <a:avLst/>
            </a:prstGeom>
          </p:spPr>
          <p:txBody>
            <a:bodyPr anchor="ctr" rtlCol="false" tIns="50800" lIns="50800" bIns="50800" rIns="50800"/>
            <a:lstStyle/>
            <a:p>
              <a:pPr algn="ctr">
                <a:lnSpc>
                  <a:spcPts val="4199"/>
                </a:lnSpc>
                <a:spcBef>
                  <a:spcPct val="0"/>
                </a:spcBef>
              </a:pPr>
              <a:r>
                <a:rPr lang="en-US" b="true" sz="2999">
                  <a:solidFill>
                    <a:srgbClr val="FFFFFF"/>
                  </a:solidFill>
                  <a:latin typeface="Telegraf Bold"/>
                  <a:ea typeface="Telegraf Bold"/>
                  <a:cs typeface="Telegraf Bold"/>
                  <a:sym typeface="Telegraf Bold"/>
                </a:rPr>
                <a:t>HUỲNH HỮU THỊNH</a:t>
              </a:r>
            </a:p>
          </p:txBody>
        </p:sp>
      </p:grpSp>
      <p:sp>
        <p:nvSpPr>
          <p:cNvPr name="TextBox 9" id="9"/>
          <p:cNvSpPr txBox="true"/>
          <p:nvPr/>
        </p:nvSpPr>
        <p:spPr>
          <a:xfrm rot="0">
            <a:off x="6621865" y="1280731"/>
            <a:ext cx="11400470" cy="3484454"/>
          </a:xfrm>
          <a:prstGeom prst="rect">
            <a:avLst/>
          </a:prstGeom>
        </p:spPr>
        <p:txBody>
          <a:bodyPr anchor="t" rtlCol="false" tIns="0" lIns="0" bIns="0" rIns="0">
            <a:spAutoFit/>
          </a:bodyPr>
          <a:lstStyle/>
          <a:p>
            <a:pPr algn="ctr">
              <a:lnSpc>
                <a:spcPts val="7493"/>
              </a:lnSpc>
            </a:pPr>
            <a:r>
              <a:rPr lang="en-US" sz="8325">
                <a:solidFill>
                  <a:srgbClr val="290606"/>
                </a:solidFill>
                <a:latin typeface="Bungee"/>
                <a:ea typeface="Bungee"/>
                <a:cs typeface="Bungee"/>
                <a:sym typeface="Bungee"/>
              </a:rPr>
              <a:t>BÁO CÁO</a:t>
            </a:r>
          </a:p>
          <a:p>
            <a:pPr algn="ctr">
              <a:lnSpc>
                <a:spcPts val="10740"/>
              </a:lnSpc>
            </a:pPr>
            <a:r>
              <a:rPr lang="en-US" sz="8325">
                <a:solidFill>
                  <a:srgbClr val="290606"/>
                </a:solidFill>
                <a:latin typeface="Bungee"/>
                <a:ea typeface="Bungee"/>
                <a:cs typeface="Bungee"/>
                <a:sym typeface="Bungee"/>
              </a:rPr>
              <a:t>BÀI TẬP QUÁ TRÌNH</a:t>
            </a:r>
          </a:p>
          <a:p>
            <a:pPr algn="l">
              <a:lnSpc>
                <a:spcPts val="7493"/>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0" y="3801475"/>
            <a:ext cx="18288000" cy="4620515"/>
          </a:xfrm>
          <a:custGeom>
            <a:avLst/>
            <a:gdLst/>
            <a:ahLst/>
            <a:cxnLst/>
            <a:rect r="r" b="b" t="t" l="l"/>
            <a:pathLst>
              <a:path h="4620515" w="18288000">
                <a:moveTo>
                  <a:pt x="0" y="0"/>
                </a:moveTo>
                <a:lnTo>
                  <a:pt x="18288000" y="0"/>
                </a:lnTo>
                <a:lnTo>
                  <a:pt x="18288000" y="4620515"/>
                </a:lnTo>
                <a:lnTo>
                  <a:pt x="0" y="4620515"/>
                </a:lnTo>
                <a:lnTo>
                  <a:pt x="0" y="0"/>
                </a:lnTo>
                <a:close/>
              </a:path>
            </a:pathLst>
          </a:custGeom>
          <a:blipFill>
            <a:blip r:embed="rId2"/>
            <a:stretch>
              <a:fillRect l="-3190" t="0" r="-3190" b="0"/>
            </a:stretch>
          </a:blipFill>
        </p:spPr>
      </p:sp>
      <p:sp>
        <p:nvSpPr>
          <p:cNvPr name="TextBox 3" id="3"/>
          <p:cNvSpPr txBox="true"/>
          <p:nvPr/>
        </p:nvSpPr>
        <p:spPr>
          <a:xfrm rot="0">
            <a:off x="1804809" y="202145"/>
            <a:ext cx="14678382" cy="1747519"/>
          </a:xfrm>
          <a:prstGeom prst="rect">
            <a:avLst/>
          </a:prstGeom>
        </p:spPr>
        <p:txBody>
          <a:bodyPr anchor="t" rtlCol="false" tIns="0" lIns="0" bIns="0" rIns="0">
            <a:spAutoFit/>
          </a:bodyPr>
          <a:lstStyle/>
          <a:p>
            <a:pPr algn="ctr">
              <a:lnSpc>
                <a:spcPts val="12880"/>
              </a:lnSpc>
            </a:pPr>
            <a:r>
              <a:rPr lang="en-US" sz="9200">
                <a:solidFill>
                  <a:srgbClr val="000000"/>
                </a:solidFill>
                <a:latin typeface="Bungee"/>
                <a:ea typeface="Bungee"/>
                <a:cs typeface="Bungee"/>
                <a:sym typeface="Bungee"/>
              </a:rPr>
              <a:t>Chuẩn Bị Dataloader</a:t>
            </a:r>
          </a:p>
        </p:txBody>
      </p:sp>
      <p:sp>
        <p:nvSpPr>
          <p:cNvPr name="TextBox 4" id="4"/>
          <p:cNvSpPr txBox="true"/>
          <p:nvPr/>
        </p:nvSpPr>
        <p:spPr>
          <a:xfrm rot="0">
            <a:off x="2766694" y="2192945"/>
            <a:ext cx="12031861" cy="1308100"/>
          </a:xfrm>
          <a:prstGeom prst="rect">
            <a:avLst/>
          </a:prstGeom>
        </p:spPr>
        <p:txBody>
          <a:bodyPr anchor="t" rtlCol="false" tIns="0" lIns="0" bIns="0" rIns="0">
            <a:spAutoFit/>
          </a:bodyPr>
          <a:lstStyle/>
          <a:p>
            <a:pPr algn="ctr" marL="539753" indent="-269876" lvl="1">
              <a:lnSpc>
                <a:spcPts val="3500"/>
              </a:lnSpc>
              <a:spcBef>
                <a:spcPct val="0"/>
              </a:spcBef>
              <a:buFont typeface="Arial"/>
              <a:buChar char="•"/>
            </a:pPr>
            <a:r>
              <a:rPr lang="en-US" sz="2500">
                <a:solidFill>
                  <a:srgbClr val="000000"/>
                </a:solidFill>
                <a:latin typeface="Roboto"/>
                <a:ea typeface="Roboto"/>
                <a:cs typeface="Roboto"/>
                <a:sym typeface="Roboto"/>
              </a:rPr>
              <a:t>Tạo các</a:t>
            </a:r>
            <a:r>
              <a:rPr lang="en-US" sz="2500">
                <a:solidFill>
                  <a:srgbClr val="000000"/>
                </a:solidFill>
                <a:latin typeface="Roboto"/>
                <a:ea typeface="Roboto"/>
                <a:cs typeface="Roboto"/>
                <a:sym typeface="Roboto"/>
              </a:rPr>
              <a:t> dataloader để nạp dữ liệu vào mô hình theo từng batch.</a:t>
            </a:r>
          </a:p>
          <a:p>
            <a:pPr algn="ctr" marL="539753" indent="-269876" lvl="1">
              <a:lnSpc>
                <a:spcPts val="3500"/>
              </a:lnSpc>
              <a:spcBef>
                <a:spcPct val="0"/>
              </a:spcBef>
              <a:buFont typeface="Arial"/>
              <a:buChar char="•"/>
            </a:pPr>
            <a:r>
              <a:rPr lang="en-US" sz="2500">
                <a:solidFill>
                  <a:srgbClr val="000000"/>
                </a:solidFill>
                <a:latin typeface="Roboto"/>
                <a:ea typeface="Roboto"/>
                <a:cs typeface="Roboto"/>
                <a:sym typeface="Roboto"/>
              </a:rPr>
              <a:t>Batch size là 32, dữ liệu được xáo trộn (shuffle=True) khi training.</a:t>
            </a:r>
          </a:p>
          <a:p>
            <a:pPr algn="ctr">
              <a:lnSpc>
                <a:spcPts val="3500"/>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2210699" y="2262783"/>
            <a:ext cx="14840141" cy="888504"/>
          </a:xfrm>
          <a:prstGeom prst="rect">
            <a:avLst/>
          </a:prstGeom>
        </p:spPr>
        <p:txBody>
          <a:bodyPr anchor="t" rtlCol="false" tIns="0" lIns="0" bIns="0" rIns="0">
            <a:spAutoFit/>
          </a:bodyPr>
          <a:lstStyle/>
          <a:p>
            <a:pPr algn="l" marL="0" indent="0" lvl="0">
              <a:lnSpc>
                <a:spcPts val="5922"/>
              </a:lnSpc>
            </a:pPr>
            <a:r>
              <a:rPr lang="en-US" sz="5640">
                <a:solidFill>
                  <a:srgbClr val="000000"/>
                </a:solidFill>
                <a:latin typeface="Bungee"/>
                <a:ea typeface="Bungee"/>
                <a:cs typeface="Bungee"/>
                <a:sym typeface="Bungee"/>
              </a:rPr>
              <a:t>Định Nghĩa và Huấn Luyện Mô Hình</a:t>
            </a:r>
          </a:p>
        </p:txBody>
      </p:sp>
      <p:sp>
        <p:nvSpPr>
          <p:cNvPr name="TextBox 3" id="3"/>
          <p:cNvSpPr txBox="true"/>
          <p:nvPr/>
        </p:nvSpPr>
        <p:spPr>
          <a:xfrm rot="0">
            <a:off x="2210699" y="4719291"/>
            <a:ext cx="13866603" cy="3489325"/>
          </a:xfrm>
          <a:prstGeom prst="rect">
            <a:avLst/>
          </a:prstGeom>
        </p:spPr>
        <p:txBody>
          <a:bodyPr anchor="t" rtlCol="false" tIns="0" lIns="0" bIns="0" rIns="0">
            <a:spAutoFit/>
          </a:bodyPr>
          <a:lstStyle/>
          <a:p>
            <a:pPr algn="l" marL="539749" indent="-269875" lvl="1">
              <a:lnSpc>
                <a:spcPts val="3499"/>
              </a:lnSpc>
              <a:buFont typeface="Arial"/>
              <a:buChar char="•"/>
            </a:pPr>
            <a:r>
              <a:rPr lang="en-US" sz="2499">
                <a:solidFill>
                  <a:srgbClr val="000000"/>
                </a:solidFill>
                <a:latin typeface="Roboto"/>
                <a:ea typeface="Roboto"/>
                <a:cs typeface="Roboto"/>
                <a:sym typeface="Roboto"/>
              </a:rPr>
              <a:t>Mô hình: ResNet-18 (đã pretrained).</a:t>
            </a:r>
          </a:p>
          <a:p>
            <a:pPr algn="l" marL="539749" indent="-269875" lvl="1">
              <a:lnSpc>
                <a:spcPts val="3499"/>
              </a:lnSpc>
              <a:buFont typeface="Arial"/>
              <a:buChar char="•"/>
            </a:pPr>
            <a:r>
              <a:rPr lang="en-US" sz="2499">
                <a:solidFill>
                  <a:srgbClr val="000000"/>
                </a:solidFill>
                <a:latin typeface="Roboto"/>
                <a:ea typeface="Roboto"/>
                <a:cs typeface="Roboto"/>
                <a:sym typeface="Roboto"/>
              </a:rPr>
              <a:t>Layer cuối được thay đổi để phù hợp với 102 lớp hoa.</a:t>
            </a:r>
          </a:p>
          <a:p>
            <a:pPr algn="l" marL="539749" indent="-269875" lvl="1">
              <a:lnSpc>
                <a:spcPts val="3499"/>
              </a:lnSpc>
              <a:buFont typeface="Arial"/>
              <a:buChar char="•"/>
            </a:pPr>
            <a:r>
              <a:rPr lang="en-US" sz="2499">
                <a:solidFill>
                  <a:srgbClr val="000000"/>
                </a:solidFill>
                <a:latin typeface="Roboto"/>
                <a:ea typeface="Roboto"/>
                <a:cs typeface="Roboto"/>
                <a:sym typeface="Roboto"/>
              </a:rPr>
              <a:t>Hàm loss: CrossEntropyLoss.</a:t>
            </a:r>
          </a:p>
          <a:p>
            <a:pPr algn="l" marL="539749" indent="-269875" lvl="1">
              <a:lnSpc>
                <a:spcPts val="3499"/>
              </a:lnSpc>
              <a:buFont typeface="Arial"/>
              <a:buChar char="•"/>
            </a:pPr>
            <a:r>
              <a:rPr lang="en-US" sz="2499">
                <a:solidFill>
                  <a:srgbClr val="000000"/>
                </a:solidFill>
                <a:latin typeface="Roboto"/>
                <a:ea typeface="Roboto"/>
                <a:cs typeface="Roboto"/>
                <a:sym typeface="Roboto"/>
              </a:rPr>
              <a:t>Optimizer: Adam với learning rate là 0.001.</a:t>
            </a:r>
          </a:p>
          <a:p>
            <a:pPr algn="l" marL="539749" indent="-269875" lvl="1">
              <a:lnSpc>
                <a:spcPts val="3499"/>
              </a:lnSpc>
              <a:buFont typeface="Arial"/>
              <a:buChar char="•"/>
            </a:pPr>
            <a:r>
              <a:rPr lang="en-US" sz="2499">
                <a:solidFill>
                  <a:srgbClr val="000000"/>
                </a:solidFill>
                <a:latin typeface="Roboto"/>
                <a:ea typeface="Roboto"/>
                <a:cs typeface="Roboto"/>
                <a:sym typeface="Roboto"/>
              </a:rPr>
              <a:t>Số epoch: 5.</a:t>
            </a:r>
          </a:p>
          <a:p>
            <a:pPr algn="l" marL="539749" indent="-269875" lvl="1">
              <a:lnSpc>
                <a:spcPts val="3499"/>
              </a:lnSpc>
              <a:buFont typeface="Arial"/>
              <a:buChar char="•"/>
            </a:pPr>
            <a:r>
              <a:rPr lang="en-US" sz="2499">
                <a:solidFill>
                  <a:srgbClr val="000000"/>
                </a:solidFill>
                <a:latin typeface="Roboto"/>
                <a:ea typeface="Roboto"/>
                <a:cs typeface="Roboto"/>
                <a:sym typeface="Roboto"/>
              </a:rPr>
              <a:t>Ở mỗi bước:</a:t>
            </a:r>
          </a:p>
          <a:p>
            <a:pPr algn="l" marL="1079499" indent="-359833" lvl="2">
              <a:lnSpc>
                <a:spcPts val="3499"/>
              </a:lnSpc>
              <a:buFont typeface="Arial"/>
              <a:buChar char="⚬"/>
            </a:pPr>
            <a:r>
              <a:rPr lang="en-US" sz="2499">
                <a:solidFill>
                  <a:srgbClr val="000000"/>
                </a:solidFill>
                <a:latin typeface="Roboto"/>
                <a:ea typeface="Roboto"/>
                <a:cs typeface="Roboto"/>
                <a:sym typeface="Roboto"/>
              </a:rPr>
              <a:t>Dữ liệu được chuyển lên GPU (nếu có).</a:t>
            </a:r>
          </a:p>
          <a:p>
            <a:pPr algn="l" marL="1079499" indent="-359833" lvl="2">
              <a:lnSpc>
                <a:spcPts val="3499"/>
              </a:lnSpc>
              <a:buFont typeface="Arial"/>
              <a:buChar char="⚬"/>
            </a:pPr>
            <a:r>
              <a:rPr lang="en-US" sz="2499">
                <a:solidFill>
                  <a:srgbClr val="000000"/>
                </a:solidFill>
                <a:latin typeface="Roboto"/>
                <a:ea typeface="Roboto"/>
                <a:cs typeface="Roboto"/>
                <a:sym typeface="Roboto"/>
              </a:rPr>
              <a:t>Tính loss và cập nhật trọng số.</a:t>
            </a:r>
          </a:p>
        </p:txBody>
      </p:sp>
      <p:sp>
        <p:nvSpPr>
          <p:cNvPr name="AutoShape 4" id="4"/>
          <p:cNvSpPr/>
          <p:nvPr/>
        </p:nvSpPr>
        <p:spPr>
          <a:xfrm>
            <a:off x="2210699" y="4069111"/>
            <a:ext cx="13844095"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5793518" y="0"/>
            <a:ext cx="12225230" cy="10185606"/>
          </a:xfrm>
          <a:custGeom>
            <a:avLst/>
            <a:gdLst/>
            <a:ahLst/>
            <a:cxnLst/>
            <a:rect r="r" b="b" t="t" l="l"/>
            <a:pathLst>
              <a:path h="10185606" w="12225230">
                <a:moveTo>
                  <a:pt x="0" y="0"/>
                </a:moveTo>
                <a:lnTo>
                  <a:pt x="12225231" y="0"/>
                </a:lnTo>
                <a:lnTo>
                  <a:pt x="12225231" y="10185606"/>
                </a:lnTo>
                <a:lnTo>
                  <a:pt x="0" y="10185606"/>
                </a:lnTo>
                <a:lnTo>
                  <a:pt x="0" y="0"/>
                </a:lnTo>
                <a:close/>
              </a:path>
            </a:pathLst>
          </a:custGeom>
          <a:blipFill>
            <a:blip r:embed="rId2"/>
            <a:stretch>
              <a:fillRect l="-5181" t="-7376" r="0" b="-7820"/>
            </a:stretch>
          </a:blipFill>
        </p:spPr>
      </p:sp>
      <p:sp>
        <p:nvSpPr>
          <p:cNvPr name="TextBox 3" id="3"/>
          <p:cNvSpPr txBox="true"/>
          <p:nvPr/>
        </p:nvSpPr>
        <p:spPr>
          <a:xfrm rot="0">
            <a:off x="0" y="4254603"/>
            <a:ext cx="5121039" cy="1581150"/>
          </a:xfrm>
          <a:prstGeom prst="rect">
            <a:avLst/>
          </a:prstGeom>
        </p:spPr>
        <p:txBody>
          <a:bodyPr anchor="t" rtlCol="false" tIns="0" lIns="0" bIns="0" rIns="0">
            <a:spAutoFit/>
          </a:bodyPr>
          <a:lstStyle/>
          <a:p>
            <a:pPr algn="ctr">
              <a:lnSpc>
                <a:spcPts val="6299"/>
              </a:lnSpc>
              <a:spcBef>
                <a:spcPct val="0"/>
              </a:spcBef>
            </a:pPr>
            <a:r>
              <a:rPr lang="en-US" sz="4500">
                <a:solidFill>
                  <a:srgbClr val="1E1E1E"/>
                </a:solidFill>
                <a:latin typeface="Roboto"/>
                <a:ea typeface="Roboto"/>
                <a:cs typeface="Roboto"/>
                <a:sym typeface="Roboto"/>
              </a:rPr>
              <a:t>Huấn luyện mô hình ResNet-18</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2145480" y="3262227"/>
            <a:ext cx="13234669" cy="7024773"/>
          </a:xfrm>
          <a:custGeom>
            <a:avLst/>
            <a:gdLst/>
            <a:ahLst/>
            <a:cxnLst/>
            <a:rect r="r" b="b" t="t" l="l"/>
            <a:pathLst>
              <a:path h="7024773" w="13234669">
                <a:moveTo>
                  <a:pt x="0" y="0"/>
                </a:moveTo>
                <a:lnTo>
                  <a:pt x="13234668" y="0"/>
                </a:lnTo>
                <a:lnTo>
                  <a:pt x="13234668" y="7024773"/>
                </a:lnTo>
                <a:lnTo>
                  <a:pt x="0" y="7024773"/>
                </a:lnTo>
                <a:lnTo>
                  <a:pt x="0" y="0"/>
                </a:lnTo>
                <a:close/>
              </a:path>
            </a:pathLst>
          </a:custGeom>
          <a:blipFill>
            <a:blip r:embed="rId2"/>
            <a:stretch>
              <a:fillRect l="0" t="0" r="-73317" b="0"/>
            </a:stretch>
          </a:blipFill>
        </p:spPr>
      </p:sp>
      <p:sp>
        <p:nvSpPr>
          <p:cNvPr name="TextBox 3" id="3"/>
          <p:cNvSpPr txBox="true"/>
          <p:nvPr/>
        </p:nvSpPr>
        <p:spPr>
          <a:xfrm rot="0">
            <a:off x="1028700" y="150679"/>
            <a:ext cx="16230600" cy="2476502"/>
          </a:xfrm>
          <a:prstGeom prst="rect">
            <a:avLst/>
          </a:prstGeom>
        </p:spPr>
        <p:txBody>
          <a:bodyPr anchor="t" rtlCol="false" tIns="0" lIns="0" bIns="0" rIns="0">
            <a:spAutoFit/>
          </a:bodyPr>
          <a:lstStyle/>
          <a:p>
            <a:pPr algn="ctr">
              <a:lnSpc>
                <a:spcPts val="8925"/>
              </a:lnSpc>
              <a:spcBef>
                <a:spcPct val="0"/>
              </a:spcBef>
            </a:pPr>
            <a:r>
              <a:rPr lang="en-US" sz="8500">
                <a:solidFill>
                  <a:srgbClr val="000000"/>
                </a:solidFill>
                <a:latin typeface="Bungee"/>
                <a:ea typeface="Bungee"/>
                <a:cs typeface="Bungee"/>
                <a:sym typeface="Bungee"/>
              </a:rPr>
              <a:t>Giá trị loss giảm dần theo từng epoch</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1243739" y="1496155"/>
            <a:ext cx="15257515" cy="7294691"/>
          </a:xfrm>
          <a:custGeom>
            <a:avLst/>
            <a:gdLst/>
            <a:ahLst/>
            <a:cxnLst/>
            <a:rect r="r" b="b" t="t" l="l"/>
            <a:pathLst>
              <a:path h="7294691" w="15257515">
                <a:moveTo>
                  <a:pt x="0" y="0"/>
                </a:moveTo>
                <a:lnTo>
                  <a:pt x="15257515" y="0"/>
                </a:lnTo>
                <a:lnTo>
                  <a:pt x="15257515" y="7294690"/>
                </a:lnTo>
                <a:lnTo>
                  <a:pt x="0" y="7294690"/>
                </a:lnTo>
                <a:lnTo>
                  <a:pt x="0" y="0"/>
                </a:lnTo>
                <a:close/>
              </a:path>
            </a:pathLst>
          </a:custGeom>
          <a:blipFill>
            <a:blip r:embed="rId2"/>
            <a:stretch>
              <a:fillRect l="0" t="0" r="-33269" b="0"/>
            </a:stretch>
          </a:blipFill>
        </p:spPr>
      </p:sp>
      <p:sp>
        <p:nvSpPr>
          <p:cNvPr name="TextBox 3" id="3"/>
          <p:cNvSpPr txBox="true"/>
          <p:nvPr/>
        </p:nvSpPr>
        <p:spPr>
          <a:xfrm rot="0">
            <a:off x="536633" y="51527"/>
            <a:ext cx="15257515" cy="1343027"/>
          </a:xfrm>
          <a:prstGeom prst="rect">
            <a:avLst/>
          </a:prstGeom>
        </p:spPr>
        <p:txBody>
          <a:bodyPr anchor="t" rtlCol="false" tIns="0" lIns="0" bIns="0" rIns="0">
            <a:spAutoFit/>
          </a:bodyPr>
          <a:lstStyle/>
          <a:p>
            <a:pPr algn="ctr">
              <a:lnSpc>
                <a:spcPts val="8925"/>
              </a:lnSpc>
              <a:spcBef>
                <a:spcPct val="0"/>
              </a:spcBef>
            </a:pPr>
            <a:r>
              <a:rPr lang="en-US" sz="8500">
                <a:solidFill>
                  <a:srgbClr val="000000"/>
                </a:solidFill>
                <a:latin typeface="Bungee"/>
                <a:ea typeface="Bungee"/>
                <a:cs typeface="Bungee"/>
                <a:sym typeface="Bungee"/>
              </a:rPr>
              <a:t>Chạy trên tập Valid</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2731733" y="1855483"/>
            <a:ext cx="15556267" cy="8006201"/>
          </a:xfrm>
          <a:custGeom>
            <a:avLst/>
            <a:gdLst/>
            <a:ahLst/>
            <a:cxnLst/>
            <a:rect r="r" b="b" t="t" l="l"/>
            <a:pathLst>
              <a:path h="8006201" w="15556267">
                <a:moveTo>
                  <a:pt x="0" y="0"/>
                </a:moveTo>
                <a:lnTo>
                  <a:pt x="15556267" y="0"/>
                </a:lnTo>
                <a:lnTo>
                  <a:pt x="15556267" y="8006201"/>
                </a:lnTo>
                <a:lnTo>
                  <a:pt x="0" y="8006201"/>
                </a:lnTo>
                <a:lnTo>
                  <a:pt x="0" y="0"/>
                </a:lnTo>
                <a:close/>
              </a:path>
            </a:pathLst>
          </a:custGeom>
          <a:blipFill>
            <a:blip r:embed="rId2"/>
            <a:stretch>
              <a:fillRect l="0" t="0" r="-43459" b="0"/>
            </a:stretch>
          </a:blipFill>
        </p:spPr>
      </p:sp>
      <p:sp>
        <p:nvSpPr>
          <p:cNvPr name="TextBox 3" id="3"/>
          <p:cNvSpPr txBox="true"/>
          <p:nvPr/>
        </p:nvSpPr>
        <p:spPr>
          <a:xfrm rot="0">
            <a:off x="1187880" y="333374"/>
            <a:ext cx="5265870" cy="1343027"/>
          </a:xfrm>
          <a:prstGeom prst="rect">
            <a:avLst/>
          </a:prstGeom>
        </p:spPr>
        <p:txBody>
          <a:bodyPr anchor="t" rtlCol="false" tIns="0" lIns="0" bIns="0" rIns="0">
            <a:spAutoFit/>
          </a:bodyPr>
          <a:lstStyle/>
          <a:p>
            <a:pPr algn="ctr">
              <a:lnSpc>
                <a:spcPts val="8925"/>
              </a:lnSpc>
              <a:spcBef>
                <a:spcPct val="0"/>
              </a:spcBef>
            </a:pPr>
            <a:r>
              <a:rPr lang="en-US" sz="8500">
                <a:solidFill>
                  <a:srgbClr val="000000"/>
                </a:solidFill>
                <a:latin typeface="Bungee"/>
                <a:ea typeface="Bungee"/>
                <a:cs typeface="Bungee"/>
                <a:sym typeface="Bungee"/>
              </a:rPr>
              <a:t>Kết quả:</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1696515" y="1522336"/>
            <a:ext cx="15562785" cy="7961217"/>
          </a:xfrm>
          <a:custGeom>
            <a:avLst/>
            <a:gdLst/>
            <a:ahLst/>
            <a:cxnLst/>
            <a:rect r="r" b="b" t="t" l="l"/>
            <a:pathLst>
              <a:path h="7961217" w="15562785">
                <a:moveTo>
                  <a:pt x="0" y="0"/>
                </a:moveTo>
                <a:lnTo>
                  <a:pt x="15562785" y="0"/>
                </a:lnTo>
                <a:lnTo>
                  <a:pt x="15562785" y="7961217"/>
                </a:lnTo>
                <a:lnTo>
                  <a:pt x="0" y="7961217"/>
                </a:lnTo>
                <a:lnTo>
                  <a:pt x="0" y="0"/>
                </a:lnTo>
                <a:close/>
              </a:path>
            </a:pathLst>
          </a:custGeom>
          <a:blipFill>
            <a:blip r:embed="rId2"/>
            <a:stretch>
              <a:fillRect l="0" t="0" r="-51012" b="0"/>
            </a:stretch>
          </a:blipFill>
        </p:spPr>
      </p:sp>
      <p:sp>
        <p:nvSpPr>
          <p:cNvPr name="TextBox 3" id="3"/>
          <p:cNvSpPr txBox="true"/>
          <p:nvPr/>
        </p:nvSpPr>
        <p:spPr>
          <a:xfrm rot="0">
            <a:off x="1028700" y="179309"/>
            <a:ext cx="8253942" cy="1343027"/>
          </a:xfrm>
          <a:prstGeom prst="rect">
            <a:avLst/>
          </a:prstGeom>
        </p:spPr>
        <p:txBody>
          <a:bodyPr anchor="t" rtlCol="false" tIns="0" lIns="0" bIns="0" rIns="0">
            <a:spAutoFit/>
          </a:bodyPr>
          <a:lstStyle/>
          <a:p>
            <a:pPr algn="ctr">
              <a:lnSpc>
                <a:spcPts val="8925"/>
              </a:lnSpc>
              <a:spcBef>
                <a:spcPct val="0"/>
              </a:spcBef>
            </a:pPr>
            <a:r>
              <a:rPr lang="en-US" sz="8500">
                <a:solidFill>
                  <a:srgbClr val="000000"/>
                </a:solidFill>
                <a:latin typeface="Bungee"/>
                <a:ea typeface="Bungee"/>
                <a:cs typeface="Bungee"/>
                <a:sym typeface="Bungee"/>
              </a:rPr>
              <a:t>Xử lý bộ test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663323" y="1483072"/>
            <a:ext cx="17366308" cy="7320855"/>
          </a:xfrm>
          <a:custGeom>
            <a:avLst/>
            <a:gdLst/>
            <a:ahLst/>
            <a:cxnLst/>
            <a:rect r="r" b="b" t="t" l="l"/>
            <a:pathLst>
              <a:path h="7320855" w="17366308">
                <a:moveTo>
                  <a:pt x="0" y="0"/>
                </a:moveTo>
                <a:lnTo>
                  <a:pt x="17366308" y="0"/>
                </a:lnTo>
                <a:lnTo>
                  <a:pt x="17366308" y="7320856"/>
                </a:lnTo>
                <a:lnTo>
                  <a:pt x="0" y="7320856"/>
                </a:lnTo>
                <a:lnTo>
                  <a:pt x="0" y="0"/>
                </a:lnTo>
                <a:close/>
              </a:path>
            </a:pathLst>
          </a:custGeom>
          <a:blipFill>
            <a:blip r:embed="rId2"/>
            <a:stretch>
              <a:fillRect l="0" t="0" r="-24444"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3820814" y="1676401"/>
            <a:ext cx="13632782" cy="8064783"/>
          </a:xfrm>
          <a:custGeom>
            <a:avLst/>
            <a:gdLst/>
            <a:ahLst/>
            <a:cxnLst/>
            <a:rect r="r" b="b" t="t" l="l"/>
            <a:pathLst>
              <a:path h="8064783" w="13632782">
                <a:moveTo>
                  <a:pt x="0" y="0"/>
                </a:moveTo>
                <a:lnTo>
                  <a:pt x="13632782" y="0"/>
                </a:lnTo>
                <a:lnTo>
                  <a:pt x="13632782" y="8064783"/>
                </a:lnTo>
                <a:lnTo>
                  <a:pt x="0" y="8064783"/>
                </a:lnTo>
                <a:lnTo>
                  <a:pt x="0" y="0"/>
                </a:lnTo>
                <a:close/>
              </a:path>
            </a:pathLst>
          </a:custGeom>
          <a:blipFill>
            <a:blip r:embed="rId2"/>
            <a:stretch>
              <a:fillRect l="0" t="0" r="-74634" b="0"/>
            </a:stretch>
          </a:blipFill>
        </p:spPr>
      </p:sp>
      <p:sp>
        <p:nvSpPr>
          <p:cNvPr name="TextBox 3" id="3"/>
          <p:cNvSpPr txBox="true"/>
          <p:nvPr/>
        </p:nvSpPr>
        <p:spPr>
          <a:xfrm rot="0">
            <a:off x="1395114" y="333374"/>
            <a:ext cx="4851400" cy="1343027"/>
          </a:xfrm>
          <a:prstGeom prst="rect">
            <a:avLst/>
          </a:prstGeom>
        </p:spPr>
        <p:txBody>
          <a:bodyPr anchor="t" rtlCol="false" tIns="0" lIns="0" bIns="0" rIns="0">
            <a:spAutoFit/>
          </a:bodyPr>
          <a:lstStyle/>
          <a:p>
            <a:pPr algn="ctr">
              <a:lnSpc>
                <a:spcPts val="8925"/>
              </a:lnSpc>
              <a:spcBef>
                <a:spcPct val="0"/>
              </a:spcBef>
            </a:pPr>
            <a:r>
              <a:rPr lang="en-US" sz="8500">
                <a:solidFill>
                  <a:srgbClr val="000000"/>
                </a:solidFill>
                <a:latin typeface="Bungee"/>
                <a:ea typeface="Bungee"/>
                <a:cs typeface="Bungee"/>
                <a:sym typeface="Bungee"/>
              </a:rPr>
              <a:t>Kết quả</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444978" cy="812800"/>
          </a:xfrm>
        </p:grpSpPr>
        <p:sp>
          <p:nvSpPr>
            <p:cNvPr name="Freeform 3" id="3"/>
            <p:cNvSpPr/>
            <p:nvPr/>
          </p:nvSpPr>
          <p:spPr>
            <a:xfrm flipH="false" flipV="false" rot="0">
              <a:off x="0" y="0"/>
              <a:ext cx="1444978" cy="812800"/>
            </a:xfrm>
            <a:custGeom>
              <a:avLst/>
              <a:gdLst/>
              <a:ahLst/>
              <a:cxnLst/>
              <a:rect r="r" b="b" t="t" l="l"/>
              <a:pathLst>
                <a:path h="812800" w="1444978">
                  <a:moveTo>
                    <a:pt x="0" y="0"/>
                  </a:moveTo>
                  <a:lnTo>
                    <a:pt x="1444978" y="0"/>
                  </a:lnTo>
                  <a:lnTo>
                    <a:pt x="1444978" y="812800"/>
                  </a:lnTo>
                  <a:lnTo>
                    <a:pt x="0" y="812800"/>
                  </a:lnTo>
                  <a:close/>
                </a:path>
              </a:pathLst>
            </a:custGeom>
            <a:blipFill>
              <a:blip r:embed="rId2"/>
              <a:stretch>
                <a:fillRect l="0" t="-8111" r="0" b="-8111"/>
              </a:stretch>
            </a:blipFill>
          </p:spPr>
        </p:sp>
      </p:grpSp>
      <p:sp>
        <p:nvSpPr>
          <p:cNvPr name="TextBox 4" id="4"/>
          <p:cNvSpPr txBox="true"/>
          <p:nvPr/>
        </p:nvSpPr>
        <p:spPr>
          <a:xfrm rot="0">
            <a:off x="1831419" y="4021455"/>
            <a:ext cx="14625163" cy="2167890"/>
          </a:xfrm>
          <a:prstGeom prst="rect">
            <a:avLst/>
          </a:prstGeom>
        </p:spPr>
        <p:txBody>
          <a:bodyPr anchor="t" rtlCol="false" tIns="0" lIns="0" bIns="0" rIns="0">
            <a:spAutoFit/>
          </a:bodyPr>
          <a:lstStyle/>
          <a:p>
            <a:pPr algn="ctr" marL="0" indent="0" lvl="0">
              <a:lnSpc>
                <a:spcPts val="7920"/>
              </a:lnSpc>
            </a:pPr>
            <a:r>
              <a:rPr lang="en-US" sz="7200">
                <a:solidFill>
                  <a:srgbClr val="000000"/>
                </a:solidFill>
                <a:latin typeface="Bungee"/>
                <a:ea typeface="Bungee"/>
                <a:cs typeface="Bungee"/>
                <a:sym typeface="Bungee"/>
              </a:rPr>
              <a:t>Vietnamese News Text Classification</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1410898" y="3396718"/>
            <a:ext cx="9387484" cy="1304790"/>
            <a:chOff x="0" y="0"/>
            <a:chExt cx="2472424" cy="343648"/>
          </a:xfrm>
        </p:grpSpPr>
        <p:sp>
          <p:nvSpPr>
            <p:cNvPr name="Freeform 3" id="3"/>
            <p:cNvSpPr/>
            <p:nvPr/>
          </p:nvSpPr>
          <p:spPr>
            <a:xfrm flipH="false" flipV="false" rot="0">
              <a:off x="0" y="0"/>
              <a:ext cx="2472424" cy="343648"/>
            </a:xfrm>
            <a:custGeom>
              <a:avLst/>
              <a:gdLst/>
              <a:ahLst/>
              <a:cxnLst/>
              <a:rect r="r" b="b" t="t" l="l"/>
              <a:pathLst>
                <a:path h="343648" w="2472424">
                  <a:moveTo>
                    <a:pt x="42060" y="0"/>
                  </a:moveTo>
                  <a:lnTo>
                    <a:pt x="2430364" y="0"/>
                  </a:lnTo>
                  <a:cubicBezTo>
                    <a:pt x="2453593" y="0"/>
                    <a:pt x="2472424" y="18831"/>
                    <a:pt x="2472424" y="42060"/>
                  </a:cubicBezTo>
                  <a:lnTo>
                    <a:pt x="2472424" y="301588"/>
                  </a:lnTo>
                  <a:cubicBezTo>
                    <a:pt x="2472424" y="324817"/>
                    <a:pt x="2453593" y="343648"/>
                    <a:pt x="2430364" y="343648"/>
                  </a:cubicBezTo>
                  <a:lnTo>
                    <a:pt x="42060" y="343648"/>
                  </a:lnTo>
                  <a:cubicBezTo>
                    <a:pt x="30905" y="343648"/>
                    <a:pt x="20207" y="339217"/>
                    <a:pt x="12319" y="331329"/>
                  </a:cubicBezTo>
                  <a:cubicBezTo>
                    <a:pt x="4431" y="323442"/>
                    <a:pt x="0" y="312743"/>
                    <a:pt x="0" y="301588"/>
                  </a:cubicBezTo>
                  <a:lnTo>
                    <a:pt x="0" y="42060"/>
                  </a:lnTo>
                  <a:cubicBezTo>
                    <a:pt x="0" y="18831"/>
                    <a:pt x="18831" y="0"/>
                    <a:pt x="42060" y="0"/>
                  </a:cubicBezTo>
                  <a:close/>
                </a:path>
              </a:pathLst>
            </a:custGeom>
            <a:solidFill>
              <a:srgbClr val="02B676"/>
            </a:solidFill>
          </p:spPr>
        </p:sp>
        <p:sp>
          <p:nvSpPr>
            <p:cNvPr name="TextBox 4" id="4"/>
            <p:cNvSpPr txBox="true"/>
            <p:nvPr/>
          </p:nvSpPr>
          <p:spPr>
            <a:xfrm>
              <a:off x="0" y="-114300"/>
              <a:ext cx="2472424" cy="457948"/>
            </a:xfrm>
            <a:prstGeom prst="rect">
              <a:avLst/>
            </a:prstGeom>
          </p:spPr>
          <p:txBody>
            <a:bodyPr anchor="ctr" rtlCol="false" tIns="50800" lIns="50800" bIns="50800" rIns="50800"/>
            <a:lstStyle/>
            <a:p>
              <a:pPr algn="ctr">
                <a:lnSpc>
                  <a:spcPts val="4900"/>
                </a:lnSpc>
              </a:pPr>
              <a:r>
                <a:rPr lang="en-US" b="true" sz="3500">
                  <a:solidFill>
                    <a:srgbClr val="FFFFFF"/>
                  </a:solidFill>
                  <a:latin typeface="Telegraf Bold"/>
                  <a:ea typeface="Telegraf Bold"/>
                  <a:cs typeface="Telegraf Bold"/>
                  <a:sym typeface="Telegraf Bold"/>
                </a:rPr>
                <a:t>102 Category Flower Classification</a:t>
              </a:r>
            </a:p>
          </p:txBody>
        </p:sp>
      </p:grpSp>
      <p:grpSp>
        <p:nvGrpSpPr>
          <p:cNvPr name="Group 5" id="5"/>
          <p:cNvGrpSpPr/>
          <p:nvPr/>
        </p:nvGrpSpPr>
        <p:grpSpPr>
          <a:xfrm rot="0">
            <a:off x="1410898" y="5198731"/>
            <a:ext cx="9387484" cy="1304790"/>
            <a:chOff x="0" y="0"/>
            <a:chExt cx="2472424" cy="343648"/>
          </a:xfrm>
        </p:grpSpPr>
        <p:sp>
          <p:nvSpPr>
            <p:cNvPr name="Freeform 6" id="6"/>
            <p:cNvSpPr/>
            <p:nvPr/>
          </p:nvSpPr>
          <p:spPr>
            <a:xfrm flipH="false" flipV="false" rot="0">
              <a:off x="0" y="0"/>
              <a:ext cx="2472424" cy="343648"/>
            </a:xfrm>
            <a:custGeom>
              <a:avLst/>
              <a:gdLst/>
              <a:ahLst/>
              <a:cxnLst/>
              <a:rect r="r" b="b" t="t" l="l"/>
              <a:pathLst>
                <a:path h="343648" w="2472424">
                  <a:moveTo>
                    <a:pt x="42060" y="0"/>
                  </a:moveTo>
                  <a:lnTo>
                    <a:pt x="2430364" y="0"/>
                  </a:lnTo>
                  <a:cubicBezTo>
                    <a:pt x="2453593" y="0"/>
                    <a:pt x="2472424" y="18831"/>
                    <a:pt x="2472424" y="42060"/>
                  </a:cubicBezTo>
                  <a:lnTo>
                    <a:pt x="2472424" y="301588"/>
                  </a:lnTo>
                  <a:cubicBezTo>
                    <a:pt x="2472424" y="324817"/>
                    <a:pt x="2453593" y="343648"/>
                    <a:pt x="2430364" y="343648"/>
                  </a:cubicBezTo>
                  <a:lnTo>
                    <a:pt x="42060" y="343648"/>
                  </a:lnTo>
                  <a:cubicBezTo>
                    <a:pt x="30905" y="343648"/>
                    <a:pt x="20207" y="339217"/>
                    <a:pt x="12319" y="331329"/>
                  </a:cubicBezTo>
                  <a:cubicBezTo>
                    <a:pt x="4431" y="323442"/>
                    <a:pt x="0" y="312743"/>
                    <a:pt x="0" y="301588"/>
                  </a:cubicBezTo>
                  <a:lnTo>
                    <a:pt x="0" y="42060"/>
                  </a:lnTo>
                  <a:cubicBezTo>
                    <a:pt x="0" y="18831"/>
                    <a:pt x="18831" y="0"/>
                    <a:pt x="42060" y="0"/>
                  </a:cubicBezTo>
                  <a:close/>
                </a:path>
              </a:pathLst>
            </a:custGeom>
            <a:solidFill>
              <a:srgbClr val="02B676"/>
            </a:solidFill>
          </p:spPr>
        </p:sp>
        <p:sp>
          <p:nvSpPr>
            <p:cNvPr name="TextBox 7" id="7"/>
            <p:cNvSpPr txBox="true"/>
            <p:nvPr/>
          </p:nvSpPr>
          <p:spPr>
            <a:xfrm>
              <a:off x="0" y="-114300"/>
              <a:ext cx="2472424" cy="457948"/>
            </a:xfrm>
            <a:prstGeom prst="rect">
              <a:avLst/>
            </a:prstGeom>
          </p:spPr>
          <p:txBody>
            <a:bodyPr anchor="ctr" rtlCol="false" tIns="50800" lIns="50800" bIns="50800" rIns="50800"/>
            <a:lstStyle/>
            <a:p>
              <a:pPr algn="ctr">
                <a:lnSpc>
                  <a:spcPts val="4900"/>
                </a:lnSpc>
              </a:pPr>
              <a:r>
                <a:rPr lang="en-US" b="true" sz="3500">
                  <a:solidFill>
                    <a:srgbClr val="FFFFFF"/>
                  </a:solidFill>
                  <a:latin typeface="Telegraf Bold"/>
                  <a:ea typeface="Telegraf Bold"/>
                  <a:cs typeface="Telegraf Bold"/>
                  <a:sym typeface="Telegraf Bold"/>
                </a:rPr>
                <a:t>Vietnamese News Text Classification</a:t>
              </a:r>
            </a:p>
          </p:txBody>
        </p:sp>
      </p:grpSp>
      <p:grpSp>
        <p:nvGrpSpPr>
          <p:cNvPr name="Group 8" id="8"/>
          <p:cNvGrpSpPr/>
          <p:nvPr/>
        </p:nvGrpSpPr>
        <p:grpSpPr>
          <a:xfrm rot="0">
            <a:off x="1410898" y="7000744"/>
            <a:ext cx="9387484" cy="1304790"/>
            <a:chOff x="0" y="0"/>
            <a:chExt cx="2472424" cy="343648"/>
          </a:xfrm>
        </p:grpSpPr>
        <p:sp>
          <p:nvSpPr>
            <p:cNvPr name="Freeform 9" id="9"/>
            <p:cNvSpPr/>
            <p:nvPr/>
          </p:nvSpPr>
          <p:spPr>
            <a:xfrm flipH="false" flipV="false" rot="0">
              <a:off x="0" y="0"/>
              <a:ext cx="2472424" cy="343648"/>
            </a:xfrm>
            <a:custGeom>
              <a:avLst/>
              <a:gdLst/>
              <a:ahLst/>
              <a:cxnLst/>
              <a:rect r="r" b="b" t="t" l="l"/>
              <a:pathLst>
                <a:path h="343648" w="2472424">
                  <a:moveTo>
                    <a:pt x="42060" y="0"/>
                  </a:moveTo>
                  <a:lnTo>
                    <a:pt x="2430364" y="0"/>
                  </a:lnTo>
                  <a:cubicBezTo>
                    <a:pt x="2453593" y="0"/>
                    <a:pt x="2472424" y="18831"/>
                    <a:pt x="2472424" y="42060"/>
                  </a:cubicBezTo>
                  <a:lnTo>
                    <a:pt x="2472424" y="301588"/>
                  </a:lnTo>
                  <a:cubicBezTo>
                    <a:pt x="2472424" y="324817"/>
                    <a:pt x="2453593" y="343648"/>
                    <a:pt x="2430364" y="343648"/>
                  </a:cubicBezTo>
                  <a:lnTo>
                    <a:pt x="42060" y="343648"/>
                  </a:lnTo>
                  <a:cubicBezTo>
                    <a:pt x="30905" y="343648"/>
                    <a:pt x="20207" y="339217"/>
                    <a:pt x="12319" y="331329"/>
                  </a:cubicBezTo>
                  <a:cubicBezTo>
                    <a:pt x="4431" y="323442"/>
                    <a:pt x="0" y="312743"/>
                    <a:pt x="0" y="301588"/>
                  </a:cubicBezTo>
                  <a:lnTo>
                    <a:pt x="0" y="42060"/>
                  </a:lnTo>
                  <a:cubicBezTo>
                    <a:pt x="0" y="18831"/>
                    <a:pt x="18831" y="0"/>
                    <a:pt x="42060" y="0"/>
                  </a:cubicBezTo>
                  <a:close/>
                </a:path>
              </a:pathLst>
            </a:custGeom>
            <a:solidFill>
              <a:srgbClr val="02B676"/>
            </a:solidFill>
          </p:spPr>
        </p:sp>
        <p:sp>
          <p:nvSpPr>
            <p:cNvPr name="TextBox 10" id="10"/>
            <p:cNvSpPr txBox="true"/>
            <p:nvPr/>
          </p:nvSpPr>
          <p:spPr>
            <a:xfrm>
              <a:off x="0" y="-114300"/>
              <a:ext cx="2472424" cy="457948"/>
            </a:xfrm>
            <a:prstGeom prst="rect">
              <a:avLst/>
            </a:prstGeom>
          </p:spPr>
          <p:txBody>
            <a:bodyPr anchor="ctr" rtlCol="false" tIns="50800" lIns="50800" bIns="50800" rIns="50800"/>
            <a:lstStyle/>
            <a:p>
              <a:pPr algn="ctr">
                <a:lnSpc>
                  <a:spcPts val="4900"/>
                </a:lnSpc>
              </a:pPr>
              <a:r>
                <a:rPr lang="en-US" b="true" sz="3500">
                  <a:solidFill>
                    <a:srgbClr val="FFFFFF"/>
                  </a:solidFill>
                  <a:latin typeface="Telegraf Bold"/>
                  <a:ea typeface="Telegraf Bold"/>
                  <a:cs typeface="Telegraf Bold"/>
                  <a:sym typeface="Telegraf Bold"/>
                </a:rPr>
                <a:t>Multiple Object Tracking 17 </a:t>
              </a:r>
            </a:p>
          </p:txBody>
        </p:sp>
      </p:grpSp>
      <p:sp>
        <p:nvSpPr>
          <p:cNvPr name="TextBox 11" id="11"/>
          <p:cNvSpPr txBox="true"/>
          <p:nvPr/>
        </p:nvSpPr>
        <p:spPr>
          <a:xfrm rot="0">
            <a:off x="1028700" y="1028700"/>
            <a:ext cx="8115300" cy="1063625"/>
          </a:xfrm>
          <a:prstGeom prst="rect">
            <a:avLst/>
          </a:prstGeom>
        </p:spPr>
        <p:txBody>
          <a:bodyPr anchor="t" rtlCol="false" tIns="0" lIns="0" bIns="0" rIns="0">
            <a:spAutoFit/>
          </a:bodyPr>
          <a:lstStyle/>
          <a:p>
            <a:pPr algn="l">
              <a:lnSpc>
                <a:spcPts val="6999"/>
              </a:lnSpc>
            </a:pPr>
            <a:r>
              <a:rPr lang="en-US" sz="6999" spc="342">
                <a:solidFill>
                  <a:srgbClr val="290606"/>
                </a:solidFill>
                <a:latin typeface="Bungee"/>
                <a:ea typeface="Bungee"/>
                <a:cs typeface="Bungee"/>
                <a:sym typeface="Bungee"/>
              </a:rPr>
              <a:t>CÁC BÀI TẬP</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1028700" y="1373245"/>
            <a:ext cx="11606024" cy="1552575"/>
          </a:xfrm>
          <a:prstGeom prst="rect">
            <a:avLst/>
          </a:prstGeom>
        </p:spPr>
        <p:txBody>
          <a:bodyPr anchor="t" rtlCol="false" tIns="0" lIns="0" bIns="0" rIns="0">
            <a:spAutoFit/>
          </a:bodyPr>
          <a:lstStyle/>
          <a:p>
            <a:pPr algn="l" marL="0" indent="0" lvl="0">
              <a:lnSpc>
                <a:spcPts val="10800"/>
              </a:lnSpc>
            </a:pPr>
            <a:r>
              <a:rPr lang="en-US" sz="9000">
                <a:solidFill>
                  <a:srgbClr val="000000"/>
                </a:solidFill>
                <a:latin typeface="Bungee"/>
                <a:ea typeface="Bungee"/>
                <a:cs typeface="Bungee"/>
                <a:sym typeface="Bungee"/>
              </a:rPr>
              <a:t>Bộ dữ liệu</a:t>
            </a:r>
          </a:p>
        </p:txBody>
      </p:sp>
      <p:sp>
        <p:nvSpPr>
          <p:cNvPr name="TextBox 3" id="3"/>
          <p:cNvSpPr txBox="true"/>
          <p:nvPr/>
        </p:nvSpPr>
        <p:spPr>
          <a:xfrm rot="0">
            <a:off x="1028700" y="2887720"/>
            <a:ext cx="14957127" cy="953770"/>
          </a:xfrm>
          <a:prstGeom prst="rect">
            <a:avLst/>
          </a:prstGeom>
        </p:spPr>
        <p:txBody>
          <a:bodyPr anchor="t" rtlCol="false" tIns="0" lIns="0" bIns="0" rIns="0">
            <a:spAutoFit/>
          </a:bodyPr>
          <a:lstStyle/>
          <a:p>
            <a:pPr algn="l" marL="0" indent="0" lvl="0">
              <a:lnSpc>
                <a:spcPts val="3770"/>
              </a:lnSpc>
            </a:pPr>
            <a:r>
              <a:rPr lang="en-US" b="true" sz="2900" u="sng">
                <a:solidFill>
                  <a:srgbClr val="000000"/>
                </a:solidFill>
                <a:latin typeface="DejaVu Serif Bold"/>
                <a:ea typeface="DejaVu Serif Bold"/>
                <a:cs typeface="DejaVu Serif Bold"/>
                <a:sym typeface="DejaVu Serif Bold"/>
                <a:hlinkClick r:id="rId2" tooltip="https://github.com/duyvuleo/VNTC?utm_source=chatgpt.com"/>
              </a:rPr>
              <a:t>Nguồn:A Large-scale Vietnamese News Text Classification Corpus</a:t>
            </a:r>
          </a:p>
          <a:p>
            <a:pPr algn="l" marL="0" indent="0" lvl="0">
              <a:lnSpc>
                <a:spcPts val="3770"/>
              </a:lnSpc>
            </a:pPr>
          </a:p>
        </p:txBody>
      </p:sp>
      <p:sp>
        <p:nvSpPr>
          <p:cNvPr name="TextBox 4" id="4"/>
          <p:cNvSpPr txBox="true"/>
          <p:nvPr/>
        </p:nvSpPr>
        <p:spPr>
          <a:xfrm rot="0">
            <a:off x="11548967" y="4638675"/>
            <a:ext cx="4650299" cy="1457325"/>
          </a:xfrm>
          <a:prstGeom prst="rect">
            <a:avLst/>
          </a:prstGeom>
        </p:spPr>
        <p:txBody>
          <a:bodyPr anchor="t" rtlCol="false" tIns="0" lIns="0" bIns="0" rIns="0">
            <a:spAutoFit/>
          </a:bodyPr>
          <a:lstStyle/>
          <a:p>
            <a:pPr algn="l" marL="0" indent="0" lvl="0">
              <a:lnSpc>
                <a:spcPts val="3899"/>
              </a:lnSpc>
            </a:pPr>
            <a:r>
              <a:rPr lang="en-US" sz="2999">
                <a:solidFill>
                  <a:srgbClr val="000000"/>
                </a:solidFill>
                <a:latin typeface="Roboto"/>
                <a:ea typeface="Roboto"/>
                <a:cs typeface="Roboto"/>
                <a:sym typeface="Roboto"/>
              </a:rPr>
              <a:t>Bộ dữ liệu bao gồm các bài báo bằng tiếng việt phân loại theo các thư mục nhãn</a:t>
            </a:r>
          </a:p>
        </p:txBody>
      </p:sp>
      <p:sp>
        <p:nvSpPr>
          <p:cNvPr name="Freeform 5" id="5"/>
          <p:cNvSpPr/>
          <p:nvPr/>
        </p:nvSpPr>
        <p:spPr>
          <a:xfrm flipH="false" flipV="false" rot="0">
            <a:off x="1028700" y="4119219"/>
            <a:ext cx="9592807" cy="4988259"/>
          </a:xfrm>
          <a:custGeom>
            <a:avLst/>
            <a:gdLst/>
            <a:ahLst/>
            <a:cxnLst/>
            <a:rect r="r" b="b" t="t" l="l"/>
            <a:pathLst>
              <a:path h="4988259" w="9592807">
                <a:moveTo>
                  <a:pt x="0" y="0"/>
                </a:moveTo>
                <a:lnTo>
                  <a:pt x="9592807" y="0"/>
                </a:lnTo>
                <a:lnTo>
                  <a:pt x="9592807" y="4988260"/>
                </a:lnTo>
                <a:lnTo>
                  <a:pt x="0" y="4988260"/>
                </a:lnTo>
                <a:lnTo>
                  <a:pt x="0" y="0"/>
                </a:lnTo>
                <a:close/>
              </a:path>
            </a:pathLst>
          </a:custGeom>
          <a:blipFill>
            <a:blip r:embed="rId3"/>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AutoShape 2" id="2"/>
          <p:cNvSpPr/>
          <p:nvPr/>
        </p:nvSpPr>
        <p:spPr>
          <a:xfrm rot="0">
            <a:off x="0" y="2626834"/>
            <a:ext cx="18288000" cy="1532033"/>
          </a:xfrm>
          <a:prstGeom prst="rect">
            <a:avLst/>
          </a:prstGeom>
          <a:solidFill>
            <a:srgbClr val="EEF4F3"/>
          </a:solidFill>
        </p:spPr>
      </p:sp>
      <p:sp>
        <p:nvSpPr>
          <p:cNvPr name="AutoShape 3" id="3"/>
          <p:cNvSpPr/>
          <p:nvPr/>
        </p:nvSpPr>
        <p:spPr>
          <a:xfrm rot="0">
            <a:off x="0" y="4158867"/>
            <a:ext cx="18288000" cy="1532033"/>
          </a:xfrm>
          <a:prstGeom prst="rect">
            <a:avLst/>
          </a:prstGeom>
          <a:solidFill>
            <a:srgbClr val="EEF4F3"/>
          </a:solidFill>
        </p:spPr>
      </p:sp>
      <p:sp>
        <p:nvSpPr>
          <p:cNvPr name="AutoShape 4" id="4"/>
          <p:cNvSpPr/>
          <p:nvPr/>
        </p:nvSpPr>
        <p:spPr>
          <a:xfrm rot="0">
            <a:off x="0" y="5690901"/>
            <a:ext cx="18288000" cy="1532033"/>
          </a:xfrm>
          <a:prstGeom prst="rect">
            <a:avLst/>
          </a:prstGeom>
          <a:solidFill>
            <a:srgbClr val="EEF4F3"/>
          </a:solidFill>
        </p:spPr>
      </p:sp>
      <p:sp>
        <p:nvSpPr>
          <p:cNvPr name="AutoShape 5" id="5"/>
          <p:cNvSpPr/>
          <p:nvPr/>
        </p:nvSpPr>
        <p:spPr>
          <a:xfrm rot="0">
            <a:off x="0" y="7222934"/>
            <a:ext cx="18288000" cy="1532033"/>
          </a:xfrm>
          <a:prstGeom prst="rect">
            <a:avLst/>
          </a:prstGeom>
          <a:solidFill>
            <a:srgbClr val="EEF4F3"/>
          </a:solidFill>
        </p:spPr>
      </p:sp>
      <p:sp>
        <p:nvSpPr>
          <p:cNvPr name="AutoShape 6" id="6"/>
          <p:cNvSpPr/>
          <p:nvPr/>
        </p:nvSpPr>
        <p:spPr>
          <a:xfrm rot="0">
            <a:off x="0" y="8754967"/>
            <a:ext cx="18288000" cy="1532033"/>
          </a:xfrm>
          <a:prstGeom prst="rect">
            <a:avLst/>
          </a:prstGeom>
          <a:solidFill>
            <a:srgbClr val="EEF4F3"/>
          </a:solidFill>
        </p:spPr>
      </p:sp>
      <p:sp>
        <p:nvSpPr>
          <p:cNvPr name="Freeform 7" id="7"/>
          <p:cNvSpPr/>
          <p:nvPr/>
        </p:nvSpPr>
        <p:spPr>
          <a:xfrm flipH="false" flipV="false" rot="0">
            <a:off x="1028700" y="2892272"/>
            <a:ext cx="1001158" cy="1001158"/>
          </a:xfrm>
          <a:custGeom>
            <a:avLst/>
            <a:gdLst/>
            <a:ahLst/>
            <a:cxnLst/>
            <a:rect r="r" b="b" t="t" l="l"/>
            <a:pathLst>
              <a:path h="1001158" w="1001158">
                <a:moveTo>
                  <a:pt x="0" y="0"/>
                </a:moveTo>
                <a:lnTo>
                  <a:pt x="1001158" y="0"/>
                </a:lnTo>
                <a:lnTo>
                  <a:pt x="1001158" y="1001158"/>
                </a:lnTo>
                <a:lnTo>
                  <a:pt x="0" y="10011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028700" y="4424305"/>
            <a:ext cx="1001158" cy="1001158"/>
          </a:xfrm>
          <a:custGeom>
            <a:avLst/>
            <a:gdLst/>
            <a:ahLst/>
            <a:cxnLst/>
            <a:rect r="r" b="b" t="t" l="l"/>
            <a:pathLst>
              <a:path h="1001158" w="1001158">
                <a:moveTo>
                  <a:pt x="0" y="0"/>
                </a:moveTo>
                <a:lnTo>
                  <a:pt x="1001158" y="0"/>
                </a:lnTo>
                <a:lnTo>
                  <a:pt x="1001158" y="1001158"/>
                </a:lnTo>
                <a:lnTo>
                  <a:pt x="0" y="10011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015456" y="5956338"/>
            <a:ext cx="1001158" cy="1001158"/>
          </a:xfrm>
          <a:custGeom>
            <a:avLst/>
            <a:gdLst/>
            <a:ahLst/>
            <a:cxnLst/>
            <a:rect r="r" b="b" t="t" l="l"/>
            <a:pathLst>
              <a:path h="1001158" w="1001158">
                <a:moveTo>
                  <a:pt x="0" y="0"/>
                </a:moveTo>
                <a:lnTo>
                  <a:pt x="1001158" y="0"/>
                </a:lnTo>
                <a:lnTo>
                  <a:pt x="1001158" y="1001158"/>
                </a:lnTo>
                <a:lnTo>
                  <a:pt x="0" y="10011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028700" y="7488371"/>
            <a:ext cx="1001158" cy="1001158"/>
          </a:xfrm>
          <a:custGeom>
            <a:avLst/>
            <a:gdLst/>
            <a:ahLst/>
            <a:cxnLst/>
            <a:rect r="r" b="b" t="t" l="l"/>
            <a:pathLst>
              <a:path h="1001158" w="1001158">
                <a:moveTo>
                  <a:pt x="0" y="0"/>
                </a:moveTo>
                <a:lnTo>
                  <a:pt x="1001158" y="0"/>
                </a:lnTo>
                <a:lnTo>
                  <a:pt x="1001158" y="1001158"/>
                </a:lnTo>
                <a:lnTo>
                  <a:pt x="0" y="10011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028700" y="9020405"/>
            <a:ext cx="1001158" cy="1001158"/>
          </a:xfrm>
          <a:custGeom>
            <a:avLst/>
            <a:gdLst/>
            <a:ahLst/>
            <a:cxnLst/>
            <a:rect r="r" b="b" t="t" l="l"/>
            <a:pathLst>
              <a:path h="1001158" w="1001158">
                <a:moveTo>
                  <a:pt x="0" y="0"/>
                </a:moveTo>
                <a:lnTo>
                  <a:pt x="1001158" y="0"/>
                </a:lnTo>
                <a:lnTo>
                  <a:pt x="1001158" y="1001157"/>
                </a:lnTo>
                <a:lnTo>
                  <a:pt x="0" y="10011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0155346" y="3501662"/>
            <a:ext cx="7860133" cy="4909353"/>
          </a:xfrm>
          <a:custGeom>
            <a:avLst/>
            <a:gdLst/>
            <a:ahLst/>
            <a:cxnLst/>
            <a:rect r="r" b="b" t="t" l="l"/>
            <a:pathLst>
              <a:path h="4909353" w="7860133">
                <a:moveTo>
                  <a:pt x="0" y="0"/>
                </a:moveTo>
                <a:lnTo>
                  <a:pt x="7860133" y="0"/>
                </a:lnTo>
                <a:lnTo>
                  <a:pt x="7860133" y="4909353"/>
                </a:lnTo>
                <a:lnTo>
                  <a:pt x="0" y="4909353"/>
                </a:lnTo>
                <a:lnTo>
                  <a:pt x="0" y="0"/>
                </a:lnTo>
                <a:close/>
              </a:path>
            </a:pathLst>
          </a:custGeom>
          <a:blipFill>
            <a:blip r:embed="rId4"/>
            <a:stretch>
              <a:fillRect l="0" t="-547" r="-11247" b="0"/>
            </a:stretch>
          </a:blipFill>
        </p:spPr>
      </p:sp>
      <p:sp>
        <p:nvSpPr>
          <p:cNvPr name="TextBox 13" id="13"/>
          <p:cNvSpPr txBox="true"/>
          <p:nvPr/>
        </p:nvSpPr>
        <p:spPr>
          <a:xfrm rot="0">
            <a:off x="1028700" y="793581"/>
            <a:ext cx="16230600" cy="1066800"/>
          </a:xfrm>
          <a:prstGeom prst="rect">
            <a:avLst/>
          </a:prstGeom>
        </p:spPr>
        <p:txBody>
          <a:bodyPr anchor="t" rtlCol="false" tIns="0" lIns="0" bIns="0" rIns="0">
            <a:spAutoFit/>
          </a:bodyPr>
          <a:lstStyle/>
          <a:p>
            <a:pPr algn="ctr" marL="0" indent="0" lvl="0">
              <a:lnSpc>
                <a:spcPts val="8399"/>
              </a:lnSpc>
            </a:pPr>
            <a:r>
              <a:rPr lang="en-US" b="true" sz="6999">
                <a:solidFill>
                  <a:srgbClr val="000000"/>
                </a:solidFill>
                <a:latin typeface="Roboto Bold"/>
                <a:ea typeface="Roboto Bold"/>
                <a:cs typeface="Roboto Bold"/>
                <a:sym typeface="Roboto Bold"/>
              </a:rPr>
              <a:t>Tiền xử lý dữ liệu</a:t>
            </a:r>
          </a:p>
        </p:txBody>
      </p:sp>
      <p:sp>
        <p:nvSpPr>
          <p:cNvPr name="TextBox 14" id="14"/>
          <p:cNvSpPr txBox="true"/>
          <p:nvPr/>
        </p:nvSpPr>
        <p:spPr>
          <a:xfrm rot="0">
            <a:off x="3319510" y="3148376"/>
            <a:ext cx="11492801" cy="431800"/>
          </a:xfrm>
          <a:prstGeom prst="rect">
            <a:avLst/>
          </a:prstGeom>
        </p:spPr>
        <p:txBody>
          <a:bodyPr anchor="t" rtlCol="false" tIns="0" lIns="0" bIns="0" rIns="0">
            <a:spAutoFit/>
          </a:bodyPr>
          <a:lstStyle/>
          <a:p>
            <a:pPr algn="l" marL="0" indent="0" lvl="0">
              <a:lnSpc>
                <a:spcPts val="3500"/>
              </a:lnSpc>
              <a:spcBef>
                <a:spcPct val="0"/>
              </a:spcBef>
            </a:pPr>
            <a:r>
              <a:rPr lang="en-US" sz="2500" u="none">
                <a:solidFill>
                  <a:srgbClr val="000000"/>
                </a:solidFill>
                <a:latin typeface="Roboto"/>
                <a:ea typeface="Roboto"/>
                <a:cs typeface="Roboto"/>
                <a:sym typeface="Roboto"/>
              </a:rPr>
              <a:t>Tách từ bằng thư viện ViTokenizer.</a:t>
            </a:r>
          </a:p>
        </p:txBody>
      </p:sp>
      <p:sp>
        <p:nvSpPr>
          <p:cNvPr name="TextBox 15" id="15"/>
          <p:cNvSpPr txBox="true"/>
          <p:nvPr/>
        </p:nvSpPr>
        <p:spPr>
          <a:xfrm rot="0">
            <a:off x="1290982" y="3126151"/>
            <a:ext cx="476593" cy="523875"/>
          </a:xfrm>
          <a:prstGeom prst="rect">
            <a:avLst/>
          </a:prstGeom>
        </p:spPr>
        <p:txBody>
          <a:bodyPr anchor="t" rtlCol="false" tIns="0" lIns="0" bIns="0" rIns="0">
            <a:spAutoFit/>
          </a:bodyPr>
          <a:lstStyle/>
          <a:p>
            <a:pPr algn="ctr">
              <a:lnSpc>
                <a:spcPts val="4079"/>
              </a:lnSpc>
            </a:pPr>
            <a:r>
              <a:rPr lang="en-US" b="true" sz="3399">
                <a:solidFill>
                  <a:srgbClr val="000000"/>
                </a:solidFill>
                <a:latin typeface="Roboto Bold"/>
                <a:ea typeface="Roboto Bold"/>
                <a:cs typeface="Roboto Bold"/>
                <a:sym typeface="Roboto Bold"/>
              </a:rPr>
              <a:t>1</a:t>
            </a:r>
          </a:p>
        </p:txBody>
      </p:sp>
      <p:sp>
        <p:nvSpPr>
          <p:cNvPr name="TextBox 16" id="16"/>
          <p:cNvSpPr txBox="true"/>
          <p:nvPr/>
        </p:nvSpPr>
        <p:spPr>
          <a:xfrm rot="0">
            <a:off x="3319510" y="4680409"/>
            <a:ext cx="11492801" cy="431800"/>
          </a:xfrm>
          <a:prstGeom prst="rect">
            <a:avLst/>
          </a:prstGeom>
        </p:spPr>
        <p:txBody>
          <a:bodyPr anchor="t" rtlCol="false" tIns="0" lIns="0" bIns="0" rIns="0">
            <a:spAutoFit/>
          </a:bodyPr>
          <a:lstStyle/>
          <a:p>
            <a:pPr algn="l" marL="0" indent="0" lvl="0">
              <a:lnSpc>
                <a:spcPts val="3500"/>
              </a:lnSpc>
              <a:spcBef>
                <a:spcPct val="0"/>
              </a:spcBef>
            </a:pPr>
            <a:r>
              <a:rPr lang="en-US" sz="2500" u="none">
                <a:solidFill>
                  <a:srgbClr val="000000"/>
                </a:solidFill>
                <a:latin typeface="Roboto"/>
                <a:ea typeface="Roboto"/>
                <a:cs typeface="Roboto"/>
                <a:sym typeface="Roboto"/>
              </a:rPr>
              <a:t>Chuẩn hóa Unicode.</a:t>
            </a:r>
          </a:p>
        </p:txBody>
      </p:sp>
      <p:sp>
        <p:nvSpPr>
          <p:cNvPr name="TextBox 17" id="17"/>
          <p:cNvSpPr txBox="true"/>
          <p:nvPr/>
        </p:nvSpPr>
        <p:spPr>
          <a:xfrm rot="0">
            <a:off x="1277739" y="4658184"/>
            <a:ext cx="476593" cy="523875"/>
          </a:xfrm>
          <a:prstGeom prst="rect">
            <a:avLst/>
          </a:prstGeom>
        </p:spPr>
        <p:txBody>
          <a:bodyPr anchor="t" rtlCol="false" tIns="0" lIns="0" bIns="0" rIns="0">
            <a:spAutoFit/>
          </a:bodyPr>
          <a:lstStyle/>
          <a:p>
            <a:pPr algn="ctr">
              <a:lnSpc>
                <a:spcPts val="4079"/>
              </a:lnSpc>
            </a:pPr>
            <a:r>
              <a:rPr lang="en-US" b="true" sz="3399">
                <a:solidFill>
                  <a:srgbClr val="000000"/>
                </a:solidFill>
                <a:latin typeface="Roboto Bold"/>
                <a:ea typeface="Roboto Bold"/>
                <a:cs typeface="Roboto Bold"/>
                <a:sym typeface="Roboto Bold"/>
              </a:rPr>
              <a:t>2</a:t>
            </a:r>
          </a:p>
        </p:txBody>
      </p:sp>
      <p:sp>
        <p:nvSpPr>
          <p:cNvPr name="TextBox 18" id="18"/>
          <p:cNvSpPr txBox="true"/>
          <p:nvPr/>
        </p:nvSpPr>
        <p:spPr>
          <a:xfrm rot="0">
            <a:off x="3319510" y="6212442"/>
            <a:ext cx="11492801" cy="431800"/>
          </a:xfrm>
          <a:prstGeom prst="rect">
            <a:avLst/>
          </a:prstGeom>
        </p:spPr>
        <p:txBody>
          <a:bodyPr anchor="t" rtlCol="false" tIns="0" lIns="0" bIns="0" rIns="0">
            <a:spAutoFit/>
          </a:bodyPr>
          <a:lstStyle/>
          <a:p>
            <a:pPr algn="l" marL="0" indent="0" lvl="0">
              <a:lnSpc>
                <a:spcPts val="3500"/>
              </a:lnSpc>
              <a:spcBef>
                <a:spcPct val="0"/>
              </a:spcBef>
            </a:pPr>
            <a:r>
              <a:rPr lang="en-US" sz="2500" u="none">
                <a:solidFill>
                  <a:srgbClr val="000000"/>
                </a:solidFill>
                <a:latin typeface="Roboto"/>
                <a:ea typeface="Roboto"/>
                <a:cs typeface="Roboto"/>
                <a:sym typeface="Roboto"/>
              </a:rPr>
              <a:t>Loại bỏ mã HTML</a:t>
            </a:r>
          </a:p>
        </p:txBody>
      </p:sp>
      <p:sp>
        <p:nvSpPr>
          <p:cNvPr name="TextBox 19" id="19"/>
          <p:cNvSpPr txBox="true"/>
          <p:nvPr/>
        </p:nvSpPr>
        <p:spPr>
          <a:xfrm rot="0">
            <a:off x="1277739" y="6190217"/>
            <a:ext cx="476593" cy="523875"/>
          </a:xfrm>
          <a:prstGeom prst="rect">
            <a:avLst/>
          </a:prstGeom>
        </p:spPr>
        <p:txBody>
          <a:bodyPr anchor="t" rtlCol="false" tIns="0" lIns="0" bIns="0" rIns="0">
            <a:spAutoFit/>
          </a:bodyPr>
          <a:lstStyle/>
          <a:p>
            <a:pPr algn="ctr">
              <a:lnSpc>
                <a:spcPts val="4079"/>
              </a:lnSpc>
            </a:pPr>
            <a:r>
              <a:rPr lang="en-US" b="true" sz="3399">
                <a:solidFill>
                  <a:srgbClr val="000000"/>
                </a:solidFill>
                <a:latin typeface="Roboto Bold"/>
                <a:ea typeface="Roboto Bold"/>
                <a:cs typeface="Roboto Bold"/>
                <a:sym typeface="Roboto Bold"/>
              </a:rPr>
              <a:t>3</a:t>
            </a:r>
          </a:p>
        </p:txBody>
      </p:sp>
      <p:sp>
        <p:nvSpPr>
          <p:cNvPr name="TextBox 20" id="20"/>
          <p:cNvSpPr txBox="true"/>
          <p:nvPr/>
        </p:nvSpPr>
        <p:spPr>
          <a:xfrm rot="0">
            <a:off x="3319510" y="7744475"/>
            <a:ext cx="11492801" cy="431800"/>
          </a:xfrm>
          <a:prstGeom prst="rect">
            <a:avLst/>
          </a:prstGeom>
        </p:spPr>
        <p:txBody>
          <a:bodyPr anchor="t" rtlCol="false" tIns="0" lIns="0" bIns="0" rIns="0">
            <a:spAutoFit/>
          </a:bodyPr>
          <a:lstStyle/>
          <a:p>
            <a:pPr algn="l" marL="0" indent="0" lvl="0">
              <a:lnSpc>
                <a:spcPts val="3500"/>
              </a:lnSpc>
              <a:spcBef>
                <a:spcPct val="0"/>
              </a:spcBef>
            </a:pPr>
            <a:r>
              <a:rPr lang="en-US" sz="2500" u="none">
                <a:solidFill>
                  <a:srgbClr val="000000"/>
                </a:solidFill>
                <a:latin typeface="Roboto"/>
                <a:ea typeface="Roboto"/>
                <a:cs typeface="Roboto"/>
                <a:sym typeface="Roboto"/>
              </a:rPr>
              <a:t>Chuyển đổi tất cả văn bản về chữ thường</a:t>
            </a:r>
          </a:p>
        </p:txBody>
      </p:sp>
      <p:sp>
        <p:nvSpPr>
          <p:cNvPr name="TextBox 21" id="21"/>
          <p:cNvSpPr txBox="true"/>
          <p:nvPr/>
        </p:nvSpPr>
        <p:spPr>
          <a:xfrm rot="0">
            <a:off x="1277739" y="7722250"/>
            <a:ext cx="476593" cy="523875"/>
          </a:xfrm>
          <a:prstGeom prst="rect">
            <a:avLst/>
          </a:prstGeom>
        </p:spPr>
        <p:txBody>
          <a:bodyPr anchor="t" rtlCol="false" tIns="0" lIns="0" bIns="0" rIns="0">
            <a:spAutoFit/>
          </a:bodyPr>
          <a:lstStyle/>
          <a:p>
            <a:pPr algn="ctr">
              <a:lnSpc>
                <a:spcPts val="4079"/>
              </a:lnSpc>
            </a:pPr>
            <a:r>
              <a:rPr lang="en-US" b="true" sz="3399">
                <a:solidFill>
                  <a:srgbClr val="000000"/>
                </a:solidFill>
                <a:latin typeface="Roboto Bold"/>
                <a:ea typeface="Roboto Bold"/>
                <a:cs typeface="Roboto Bold"/>
                <a:sym typeface="Roboto Bold"/>
              </a:rPr>
              <a:t>4</a:t>
            </a:r>
          </a:p>
        </p:txBody>
      </p:sp>
      <p:sp>
        <p:nvSpPr>
          <p:cNvPr name="TextBox 22" id="22"/>
          <p:cNvSpPr txBox="true"/>
          <p:nvPr/>
        </p:nvSpPr>
        <p:spPr>
          <a:xfrm rot="0">
            <a:off x="3319510" y="9276509"/>
            <a:ext cx="11492801" cy="431800"/>
          </a:xfrm>
          <a:prstGeom prst="rect">
            <a:avLst/>
          </a:prstGeom>
        </p:spPr>
        <p:txBody>
          <a:bodyPr anchor="t" rtlCol="false" tIns="0" lIns="0" bIns="0" rIns="0">
            <a:spAutoFit/>
          </a:bodyPr>
          <a:lstStyle/>
          <a:p>
            <a:pPr algn="l" marL="0" indent="0" lvl="0">
              <a:lnSpc>
                <a:spcPts val="3500"/>
              </a:lnSpc>
              <a:spcBef>
                <a:spcPct val="0"/>
              </a:spcBef>
            </a:pPr>
            <a:r>
              <a:rPr lang="en-US" sz="2500" u="none">
                <a:solidFill>
                  <a:srgbClr val="000000"/>
                </a:solidFill>
                <a:latin typeface="Roboto"/>
                <a:ea typeface="Roboto"/>
                <a:cs typeface="Roboto"/>
                <a:sym typeface="Roboto"/>
              </a:rPr>
              <a:t>Loại bỏ khoảng trắng thừa.</a:t>
            </a:r>
          </a:p>
        </p:txBody>
      </p:sp>
      <p:sp>
        <p:nvSpPr>
          <p:cNvPr name="TextBox 23" id="23"/>
          <p:cNvSpPr txBox="true"/>
          <p:nvPr/>
        </p:nvSpPr>
        <p:spPr>
          <a:xfrm rot="0">
            <a:off x="1277739" y="9254283"/>
            <a:ext cx="476593" cy="523875"/>
          </a:xfrm>
          <a:prstGeom prst="rect">
            <a:avLst/>
          </a:prstGeom>
        </p:spPr>
        <p:txBody>
          <a:bodyPr anchor="t" rtlCol="false" tIns="0" lIns="0" bIns="0" rIns="0">
            <a:spAutoFit/>
          </a:bodyPr>
          <a:lstStyle/>
          <a:p>
            <a:pPr algn="ctr">
              <a:lnSpc>
                <a:spcPts val="4079"/>
              </a:lnSpc>
            </a:pPr>
            <a:r>
              <a:rPr lang="en-US" b="true" sz="3399">
                <a:solidFill>
                  <a:srgbClr val="000000"/>
                </a:solidFill>
                <a:latin typeface="Roboto Bold"/>
                <a:ea typeface="Roboto Bold"/>
                <a:cs typeface="Roboto Bold"/>
                <a:sym typeface="Roboto Bold"/>
              </a:rPr>
              <a:t>5</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2566888" y="3744905"/>
            <a:ext cx="13154223" cy="6027745"/>
          </a:xfrm>
          <a:custGeom>
            <a:avLst/>
            <a:gdLst/>
            <a:ahLst/>
            <a:cxnLst/>
            <a:rect r="r" b="b" t="t" l="l"/>
            <a:pathLst>
              <a:path h="6027745" w="13154223">
                <a:moveTo>
                  <a:pt x="0" y="0"/>
                </a:moveTo>
                <a:lnTo>
                  <a:pt x="13154224" y="0"/>
                </a:lnTo>
                <a:lnTo>
                  <a:pt x="13154224" y="6027745"/>
                </a:lnTo>
                <a:lnTo>
                  <a:pt x="0" y="6027745"/>
                </a:lnTo>
                <a:lnTo>
                  <a:pt x="0" y="0"/>
                </a:lnTo>
                <a:close/>
              </a:path>
            </a:pathLst>
          </a:custGeom>
          <a:blipFill>
            <a:blip r:embed="rId2"/>
            <a:stretch>
              <a:fillRect l="0" t="0" r="0" b="-930"/>
            </a:stretch>
          </a:blipFill>
        </p:spPr>
      </p:sp>
      <p:sp>
        <p:nvSpPr>
          <p:cNvPr name="TextBox 3" id="3"/>
          <p:cNvSpPr txBox="true"/>
          <p:nvPr/>
        </p:nvSpPr>
        <p:spPr>
          <a:xfrm rot="0">
            <a:off x="1028700" y="857250"/>
            <a:ext cx="16230600" cy="1504950"/>
          </a:xfrm>
          <a:prstGeom prst="rect">
            <a:avLst/>
          </a:prstGeom>
        </p:spPr>
        <p:txBody>
          <a:bodyPr anchor="t" rtlCol="false" tIns="0" lIns="0" bIns="0" rIns="0">
            <a:spAutoFit/>
          </a:bodyPr>
          <a:lstStyle/>
          <a:p>
            <a:pPr algn="l" marL="0" indent="0" lvl="0">
              <a:lnSpc>
                <a:spcPts val="10559"/>
              </a:lnSpc>
            </a:pPr>
            <a:r>
              <a:rPr lang="en-US" sz="8799">
                <a:solidFill>
                  <a:srgbClr val="000000"/>
                </a:solidFill>
                <a:latin typeface="Bungee"/>
                <a:ea typeface="Bungee"/>
                <a:cs typeface="Bungee"/>
                <a:sym typeface="Bungee"/>
              </a:rPr>
              <a:t>Tiền xử lý dữ liệu</a:t>
            </a:r>
          </a:p>
        </p:txBody>
      </p:sp>
      <p:sp>
        <p:nvSpPr>
          <p:cNvPr name="TextBox 4" id="4"/>
          <p:cNvSpPr txBox="true"/>
          <p:nvPr/>
        </p:nvSpPr>
        <p:spPr>
          <a:xfrm rot="0">
            <a:off x="1028700" y="2700256"/>
            <a:ext cx="16230600" cy="530860"/>
          </a:xfrm>
          <a:prstGeom prst="rect">
            <a:avLst/>
          </a:prstGeom>
        </p:spPr>
        <p:txBody>
          <a:bodyPr anchor="t" rtlCol="false" tIns="0" lIns="0" bIns="0" rIns="0">
            <a:spAutoFit/>
          </a:bodyPr>
          <a:lstStyle/>
          <a:p>
            <a:pPr algn="l" marL="0" indent="0" lvl="0">
              <a:lnSpc>
                <a:spcPts val="4160"/>
              </a:lnSpc>
            </a:pPr>
            <a:r>
              <a:rPr lang="en-US" sz="3200">
                <a:solidFill>
                  <a:srgbClr val="000000"/>
                </a:solidFill>
                <a:latin typeface="Roboto"/>
                <a:ea typeface="Roboto"/>
                <a:cs typeface="Roboto"/>
                <a:sym typeface="Roboto"/>
              </a:rPr>
              <a:t>Duyệt qua dataset và lưu lại thành 1 file csv duy nhất gồm có label và text</a:t>
            </a:r>
          </a:p>
        </p:txBody>
      </p:sp>
    </p:spTree>
  </p:cSld>
  <p:clrMapOvr>
    <a:masterClrMapping/>
  </p:clrMapOvr>
</p:sld>
</file>

<file path=ppt/slides/slide23.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2210699" y="1768564"/>
            <a:ext cx="8022194" cy="1886468"/>
          </a:xfrm>
          <a:prstGeom prst="rect">
            <a:avLst/>
          </a:prstGeom>
        </p:spPr>
        <p:txBody>
          <a:bodyPr anchor="t" rtlCol="false" tIns="0" lIns="0" bIns="0" rIns="0">
            <a:spAutoFit/>
          </a:bodyPr>
          <a:lstStyle/>
          <a:p>
            <a:pPr algn="l" marL="0" indent="0" lvl="0">
              <a:lnSpc>
                <a:spcPts val="6853"/>
              </a:lnSpc>
            </a:pPr>
            <a:r>
              <a:rPr lang="en-US" sz="6527">
                <a:solidFill>
                  <a:srgbClr val="000000"/>
                </a:solidFill>
                <a:latin typeface="Bungee"/>
                <a:ea typeface="Bungee"/>
                <a:cs typeface="Bungee"/>
                <a:sym typeface="Bungee"/>
              </a:rPr>
              <a:t>Chia tập Train/Test</a:t>
            </a:r>
          </a:p>
        </p:txBody>
      </p:sp>
      <p:sp>
        <p:nvSpPr>
          <p:cNvPr name="TextBox 3" id="3"/>
          <p:cNvSpPr txBox="true"/>
          <p:nvPr/>
        </p:nvSpPr>
        <p:spPr>
          <a:xfrm rot="0">
            <a:off x="2188191" y="4493795"/>
            <a:ext cx="13866603" cy="5444763"/>
          </a:xfrm>
          <a:prstGeom prst="rect">
            <a:avLst/>
          </a:prstGeom>
        </p:spPr>
        <p:txBody>
          <a:bodyPr anchor="t" rtlCol="false" tIns="0" lIns="0" bIns="0" rIns="0">
            <a:spAutoFit/>
          </a:bodyPr>
          <a:lstStyle/>
          <a:p>
            <a:pPr algn="l" marL="515838" indent="-257919" lvl="1">
              <a:lnSpc>
                <a:spcPts val="3344"/>
              </a:lnSpc>
              <a:buFont typeface="Arial"/>
              <a:buChar char="•"/>
            </a:pPr>
            <a:r>
              <a:rPr lang="en-US" sz="2389">
                <a:solidFill>
                  <a:srgbClr val="000000"/>
                </a:solidFill>
                <a:latin typeface="Roboto"/>
                <a:ea typeface="Roboto"/>
                <a:cs typeface="Roboto"/>
                <a:sym typeface="Roboto"/>
              </a:rPr>
              <a:t>Tập dữ liệu đầu vào: Dữ liệu đọc từ "train_data.csv", gồm hai cột: text (văn bản) và label (nhãn).</a:t>
            </a:r>
          </a:p>
          <a:p>
            <a:pPr algn="l" marL="515838" indent="-257919" lvl="1">
              <a:lnSpc>
                <a:spcPts val="3344"/>
              </a:lnSpc>
              <a:buFont typeface="Arial"/>
              <a:buChar char="•"/>
            </a:pPr>
            <a:r>
              <a:rPr lang="en-US" sz="2389">
                <a:solidFill>
                  <a:srgbClr val="000000"/>
                </a:solidFill>
                <a:latin typeface="Roboto"/>
                <a:ea typeface="Roboto"/>
                <a:cs typeface="Roboto"/>
                <a:sym typeface="Roboto"/>
              </a:rPr>
              <a:t>Mã hóa nhãn: Nhãn văn bản được chuyển đổi thành số nguyên bằng LabelEncoder.</a:t>
            </a:r>
          </a:p>
          <a:p>
            <a:pPr algn="l" marL="515838" indent="-257919" lvl="1">
              <a:lnSpc>
                <a:spcPts val="3344"/>
              </a:lnSpc>
              <a:buFont typeface="Arial"/>
              <a:buChar char="•"/>
            </a:pPr>
            <a:r>
              <a:rPr lang="en-US" sz="2389">
                <a:solidFill>
                  <a:srgbClr val="000000"/>
                </a:solidFill>
                <a:latin typeface="Roboto"/>
                <a:ea typeface="Roboto"/>
                <a:cs typeface="Roboto"/>
                <a:sym typeface="Roboto"/>
              </a:rPr>
              <a:t>Chia tập dữ liệu:</a:t>
            </a:r>
          </a:p>
          <a:p>
            <a:pPr algn="l" marL="1031676" indent="-343892" lvl="2">
              <a:lnSpc>
                <a:spcPts val="3344"/>
              </a:lnSpc>
              <a:buFont typeface="Arial"/>
              <a:buChar char="⚬"/>
            </a:pPr>
            <a:r>
              <a:rPr lang="en-US" sz="2389">
                <a:solidFill>
                  <a:srgbClr val="000000"/>
                </a:solidFill>
                <a:latin typeface="Roboto"/>
                <a:ea typeface="Roboto"/>
                <a:cs typeface="Roboto"/>
                <a:sym typeface="Roboto"/>
              </a:rPr>
              <a:t>Tỷ lệ: 80% tập huấn luyện (train), 20% tập kiểm tra (test).</a:t>
            </a:r>
          </a:p>
          <a:p>
            <a:pPr algn="l" marL="1031676" indent="-343892" lvl="2">
              <a:lnSpc>
                <a:spcPts val="3344"/>
              </a:lnSpc>
              <a:buFont typeface="Arial"/>
              <a:buChar char="⚬"/>
            </a:pPr>
            <a:r>
              <a:rPr lang="en-US" sz="2389">
                <a:solidFill>
                  <a:srgbClr val="000000"/>
                </a:solidFill>
                <a:latin typeface="Roboto"/>
                <a:ea typeface="Roboto"/>
                <a:cs typeface="Roboto"/>
                <a:sym typeface="Roboto"/>
              </a:rPr>
              <a:t>Xử lý mất cân bằng dữ liệu: Sử dụng SMOTE để tăng số lượng mẫu ở các lớp bị thiếu.</a:t>
            </a:r>
          </a:p>
          <a:p>
            <a:pPr algn="l" marL="515838" indent="-257919" lvl="1">
              <a:lnSpc>
                <a:spcPts val="3344"/>
              </a:lnSpc>
              <a:buFont typeface="Arial"/>
              <a:buChar char="•"/>
            </a:pPr>
            <a:r>
              <a:rPr lang="en-US" sz="2389">
                <a:solidFill>
                  <a:srgbClr val="000000"/>
                </a:solidFill>
                <a:latin typeface="Roboto"/>
                <a:ea typeface="Roboto"/>
                <a:cs typeface="Roboto"/>
                <a:sym typeface="Roboto"/>
              </a:rPr>
              <a:t>Biểu diễn dữ liệu:</a:t>
            </a:r>
          </a:p>
          <a:p>
            <a:pPr algn="l" marL="1031676" indent="-343892" lvl="2">
              <a:lnSpc>
                <a:spcPts val="3344"/>
              </a:lnSpc>
              <a:buFont typeface="Arial"/>
              <a:buChar char="⚬"/>
            </a:pPr>
            <a:r>
              <a:rPr lang="en-US" sz="2389">
                <a:solidFill>
                  <a:srgbClr val="000000"/>
                </a:solidFill>
                <a:latin typeface="Roboto"/>
                <a:ea typeface="Roboto"/>
                <a:cs typeface="Roboto"/>
                <a:sym typeface="Roboto"/>
              </a:rPr>
              <a:t>Sử dụng Tokenizer của Keras để chuyển văn bản thành chuỗi số nguyên.</a:t>
            </a:r>
          </a:p>
          <a:p>
            <a:pPr algn="l" marL="1031676" indent="-343892" lvl="2">
              <a:lnSpc>
                <a:spcPts val="3344"/>
              </a:lnSpc>
              <a:buFont typeface="Arial"/>
              <a:buChar char="⚬"/>
            </a:pPr>
            <a:r>
              <a:rPr lang="en-US" sz="2389">
                <a:solidFill>
                  <a:srgbClr val="000000"/>
                </a:solidFill>
                <a:latin typeface="Roboto"/>
                <a:ea typeface="Roboto"/>
                <a:cs typeface="Roboto"/>
                <a:sym typeface="Roboto"/>
              </a:rPr>
              <a:t>Áp dụng pad_sequences để đảm bảo độ dài cố định (max_len = 500).</a:t>
            </a:r>
          </a:p>
          <a:p>
            <a:pPr algn="l" marL="515838" indent="-257919" lvl="1">
              <a:lnSpc>
                <a:spcPts val="3344"/>
              </a:lnSpc>
              <a:buFont typeface="Arial"/>
              <a:buChar char="•"/>
            </a:pPr>
            <a:r>
              <a:rPr lang="en-US" sz="2389">
                <a:solidFill>
                  <a:srgbClr val="000000"/>
                </a:solidFill>
                <a:latin typeface="Roboto"/>
                <a:ea typeface="Roboto"/>
                <a:cs typeface="Roboto"/>
                <a:sym typeface="Roboto"/>
              </a:rPr>
              <a:t>Lưu dữ liệu sau khi xử lý:</a:t>
            </a:r>
          </a:p>
          <a:p>
            <a:pPr algn="l" marL="1031676" indent="-343892" lvl="2">
              <a:lnSpc>
                <a:spcPts val="3344"/>
              </a:lnSpc>
              <a:buFont typeface="Arial"/>
              <a:buChar char="⚬"/>
            </a:pPr>
            <a:r>
              <a:rPr lang="en-US" sz="2389">
                <a:solidFill>
                  <a:srgbClr val="000000"/>
                </a:solidFill>
                <a:latin typeface="Roboto"/>
                <a:ea typeface="Roboto"/>
                <a:cs typeface="Roboto"/>
                <a:sym typeface="Roboto"/>
              </a:rPr>
              <a:t>X_train_resampled.npy</a:t>
            </a:r>
          </a:p>
          <a:p>
            <a:pPr algn="l" marL="1031676" indent="-343892" lvl="2">
              <a:lnSpc>
                <a:spcPts val="3344"/>
              </a:lnSpc>
              <a:buFont typeface="Arial"/>
              <a:buChar char="⚬"/>
            </a:pPr>
            <a:r>
              <a:rPr lang="en-US" sz="2389">
                <a:solidFill>
                  <a:srgbClr val="000000"/>
                </a:solidFill>
                <a:latin typeface="Roboto"/>
                <a:ea typeface="Roboto"/>
                <a:cs typeface="Roboto"/>
                <a:sym typeface="Roboto"/>
              </a:rPr>
              <a:t>y_train_resampled.npy</a:t>
            </a:r>
          </a:p>
          <a:p>
            <a:pPr algn="l" marL="1031676" indent="-343892" lvl="2">
              <a:lnSpc>
                <a:spcPts val="3344"/>
              </a:lnSpc>
              <a:buFont typeface="Arial"/>
              <a:buChar char="⚬"/>
            </a:pPr>
            <a:r>
              <a:rPr lang="en-US" sz="2389">
                <a:solidFill>
                  <a:srgbClr val="000000"/>
                </a:solidFill>
                <a:latin typeface="Roboto"/>
                <a:ea typeface="Roboto"/>
                <a:cs typeface="Roboto"/>
                <a:sym typeface="Roboto"/>
              </a:rPr>
              <a:t>X_test.npy</a:t>
            </a:r>
          </a:p>
          <a:p>
            <a:pPr algn="l" marL="1031676" indent="-343892" lvl="2">
              <a:lnSpc>
                <a:spcPts val="3344"/>
              </a:lnSpc>
              <a:buFont typeface="Arial"/>
              <a:buChar char="⚬"/>
            </a:pPr>
            <a:r>
              <a:rPr lang="en-US" sz="2389">
                <a:solidFill>
                  <a:srgbClr val="000000"/>
                </a:solidFill>
                <a:latin typeface="Roboto"/>
                <a:ea typeface="Roboto"/>
                <a:cs typeface="Roboto"/>
                <a:sym typeface="Roboto"/>
              </a:rPr>
              <a:t>y_test.npy</a:t>
            </a:r>
          </a:p>
        </p:txBody>
      </p:sp>
      <p:sp>
        <p:nvSpPr>
          <p:cNvPr name="AutoShape 4" id="4"/>
          <p:cNvSpPr/>
          <p:nvPr/>
        </p:nvSpPr>
        <p:spPr>
          <a:xfrm>
            <a:off x="2210699" y="4069111"/>
            <a:ext cx="13844095"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0" y="-261082"/>
            <a:ext cx="18344490" cy="10548082"/>
          </a:xfrm>
          <a:custGeom>
            <a:avLst/>
            <a:gdLst/>
            <a:ahLst/>
            <a:cxnLst/>
            <a:rect r="r" b="b" t="t" l="l"/>
            <a:pathLst>
              <a:path h="10548082" w="18344490">
                <a:moveTo>
                  <a:pt x="0" y="0"/>
                </a:moveTo>
                <a:lnTo>
                  <a:pt x="18344490" y="0"/>
                </a:lnTo>
                <a:lnTo>
                  <a:pt x="18344490" y="10548082"/>
                </a:lnTo>
                <a:lnTo>
                  <a:pt x="0" y="10548082"/>
                </a:lnTo>
                <a:lnTo>
                  <a:pt x="0" y="0"/>
                </a:lnTo>
                <a:close/>
              </a:path>
            </a:pathLst>
          </a:custGeom>
          <a:blipFill>
            <a:blip r:embed="rId2"/>
            <a:stretch>
              <a:fillRect l="0" t="0" r="0" b="0"/>
            </a:stretch>
          </a:blipFill>
        </p:spPr>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3396193" y="487044"/>
            <a:ext cx="12741423" cy="9312913"/>
            <a:chOff x="0" y="0"/>
            <a:chExt cx="16988563" cy="12417217"/>
          </a:xfrm>
        </p:grpSpPr>
        <p:sp>
          <p:nvSpPr>
            <p:cNvPr name="TextBox 3" id="3"/>
            <p:cNvSpPr txBox="true"/>
            <p:nvPr/>
          </p:nvSpPr>
          <p:spPr>
            <a:xfrm rot="0">
              <a:off x="0" y="4351321"/>
              <a:ext cx="16988563" cy="8065896"/>
            </a:xfrm>
            <a:prstGeom prst="rect">
              <a:avLst/>
            </a:prstGeom>
          </p:spPr>
          <p:txBody>
            <a:bodyPr anchor="t" rtlCol="false" tIns="0" lIns="0" bIns="0" rIns="0">
              <a:spAutoFit/>
            </a:bodyPr>
            <a:lstStyle/>
            <a:p>
              <a:pPr algn="l" marL="578077" indent="-289039" lvl="1">
                <a:lnSpc>
                  <a:spcPts val="3748"/>
                </a:lnSpc>
                <a:spcBef>
                  <a:spcPct val="0"/>
                </a:spcBef>
                <a:buFont typeface="Arial"/>
                <a:buChar char="•"/>
              </a:pPr>
              <a:r>
                <a:rPr lang="en-US" sz="2677">
                  <a:solidFill>
                    <a:srgbClr val="000000"/>
                  </a:solidFill>
                  <a:latin typeface="Roboto"/>
                  <a:ea typeface="Roboto"/>
                  <a:cs typeface="Roboto"/>
                  <a:sym typeface="Roboto"/>
                </a:rPr>
                <a:t>Mô hình sử dụng: LSTM với kiến trúc gồm:</a:t>
              </a:r>
            </a:p>
            <a:p>
              <a:pPr algn="l" marL="578077" indent="-289039" lvl="1">
                <a:lnSpc>
                  <a:spcPts val="3748"/>
                </a:lnSpc>
                <a:spcBef>
                  <a:spcPct val="0"/>
                </a:spcBef>
                <a:buFont typeface="Arial"/>
                <a:buChar char="•"/>
              </a:pPr>
              <a:r>
                <a:rPr lang="en-US" sz="2677">
                  <a:solidFill>
                    <a:srgbClr val="000000"/>
                  </a:solidFill>
                  <a:latin typeface="Roboto"/>
                  <a:ea typeface="Roboto"/>
                  <a:cs typeface="Roboto"/>
                  <a:sym typeface="Roboto"/>
                </a:rPr>
                <a:t>Lớp nhúng (Embedding): input_dim = 10000, output_dim = 128, input_length = 500</a:t>
              </a:r>
            </a:p>
            <a:p>
              <a:pPr algn="l" marL="578077" indent="-289039" lvl="1">
                <a:lnSpc>
                  <a:spcPts val="3748"/>
                </a:lnSpc>
                <a:spcBef>
                  <a:spcPct val="0"/>
                </a:spcBef>
                <a:buFont typeface="Arial"/>
                <a:buChar char="•"/>
              </a:pPr>
              <a:r>
                <a:rPr lang="en-US" sz="2677">
                  <a:solidFill>
                    <a:srgbClr val="000000"/>
                  </a:solidFill>
                  <a:latin typeface="Roboto"/>
                  <a:ea typeface="Roboto"/>
                  <a:cs typeface="Roboto"/>
                  <a:sym typeface="Roboto"/>
                </a:rPr>
                <a:t>Hai lớp LSTM:</a:t>
              </a:r>
            </a:p>
            <a:p>
              <a:pPr algn="l" marL="1156154" indent="-385385" lvl="2">
                <a:lnSpc>
                  <a:spcPts val="3748"/>
                </a:lnSpc>
                <a:spcBef>
                  <a:spcPct val="0"/>
                </a:spcBef>
                <a:buFont typeface="Arial"/>
                <a:buChar char="⚬"/>
              </a:pPr>
              <a:r>
                <a:rPr lang="en-US" sz="2677">
                  <a:solidFill>
                    <a:srgbClr val="000000"/>
                  </a:solidFill>
                  <a:latin typeface="Roboto"/>
                  <a:ea typeface="Roboto"/>
                  <a:cs typeface="Roboto"/>
                  <a:sym typeface="Roboto"/>
                </a:rPr>
                <a:t>LSTM(128, return_sequences=True)</a:t>
              </a:r>
            </a:p>
            <a:p>
              <a:pPr algn="l" marL="1156154" indent="-385385" lvl="2">
                <a:lnSpc>
                  <a:spcPts val="3748"/>
                </a:lnSpc>
                <a:spcBef>
                  <a:spcPct val="0"/>
                </a:spcBef>
                <a:buFont typeface="Arial"/>
                <a:buChar char="⚬"/>
              </a:pPr>
              <a:r>
                <a:rPr lang="en-US" sz="2677">
                  <a:solidFill>
                    <a:srgbClr val="000000"/>
                  </a:solidFill>
                  <a:latin typeface="Roboto"/>
                  <a:ea typeface="Roboto"/>
                  <a:cs typeface="Roboto"/>
                  <a:sym typeface="Roboto"/>
                </a:rPr>
                <a:t>LSTM(64)</a:t>
              </a:r>
            </a:p>
            <a:p>
              <a:pPr algn="l" marL="578077" indent="-289039" lvl="1">
                <a:lnSpc>
                  <a:spcPts val="3748"/>
                </a:lnSpc>
                <a:spcBef>
                  <a:spcPct val="0"/>
                </a:spcBef>
                <a:buFont typeface="Arial"/>
                <a:buChar char="•"/>
              </a:pPr>
              <a:r>
                <a:rPr lang="en-US" sz="2677">
                  <a:solidFill>
                    <a:srgbClr val="000000"/>
                  </a:solidFill>
                  <a:latin typeface="Roboto"/>
                  <a:ea typeface="Roboto"/>
                  <a:cs typeface="Roboto"/>
                  <a:sym typeface="Roboto"/>
                </a:rPr>
                <a:t>Hai lớp Dense:</a:t>
              </a:r>
            </a:p>
            <a:p>
              <a:pPr algn="l" marL="1156154" indent="-385385" lvl="2">
                <a:lnSpc>
                  <a:spcPts val="3748"/>
                </a:lnSpc>
                <a:spcBef>
                  <a:spcPct val="0"/>
                </a:spcBef>
                <a:buFont typeface="Arial"/>
                <a:buChar char="⚬"/>
              </a:pPr>
              <a:r>
                <a:rPr lang="en-US" sz="2677">
                  <a:solidFill>
                    <a:srgbClr val="000000"/>
                  </a:solidFill>
                  <a:latin typeface="Roboto"/>
                  <a:ea typeface="Roboto"/>
                  <a:cs typeface="Roboto"/>
                  <a:sym typeface="Roboto"/>
                </a:rPr>
                <a:t>Dense(32, activation='relu')</a:t>
              </a:r>
            </a:p>
            <a:p>
              <a:pPr algn="l" marL="1156154" indent="-385385" lvl="2">
                <a:lnSpc>
                  <a:spcPts val="3748"/>
                </a:lnSpc>
                <a:spcBef>
                  <a:spcPct val="0"/>
                </a:spcBef>
                <a:buFont typeface="Arial"/>
                <a:buChar char="⚬"/>
              </a:pPr>
              <a:r>
                <a:rPr lang="en-US" sz="2677">
                  <a:solidFill>
                    <a:srgbClr val="000000"/>
                  </a:solidFill>
                  <a:latin typeface="Roboto"/>
                  <a:ea typeface="Roboto"/>
                  <a:cs typeface="Roboto"/>
                  <a:sym typeface="Roboto"/>
                </a:rPr>
                <a:t>Dense(số lượng nhãn, activation='softmax')</a:t>
              </a:r>
            </a:p>
            <a:p>
              <a:pPr algn="l" marL="578077" indent="-289039" lvl="1">
                <a:lnSpc>
                  <a:spcPts val="3748"/>
                </a:lnSpc>
                <a:spcBef>
                  <a:spcPct val="0"/>
                </a:spcBef>
                <a:buFont typeface="Arial"/>
                <a:buChar char="•"/>
              </a:pPr>
              <a:r>
                <a:rPr lang="en-US" sz="2677">
                  <a:solidFill>
                    <a:srgbClr val="000000"/>
                  </a:solidFill>
                  <a:latin typeface="Roboto"/>
                  <a:ea typeface="Roboto"/>
                  <a:cs typeface="Roboto"/>
                  <a:sym typeface="Roboto"/>
                </a:rPr>
                <a:t>Bộ tối ưu: Adam</a:t>
              </a:r>
            </a:p>
            <a:p>
              <a:pPr algn="l" marL="578077" indent="-289039" lvl="1">
                <a:lnSpc>
                  <a:spcPts val="3748"/>
                </a:lnSpc>
                <a:spcBef>
                  <a:spcPct val="0"/>
                </a:spcBef>
                <a:buFont typeface="Arial"/>
                <a:buChar char="•"/>
              </a:pPr>
              <a:r>
                <a:rPr lang="en-US" sz="2677">
                  <a:solidFill>
                    <a:srgbClr val="000000"/>
                  </a:solidFill>
                  <a:latin typeface="Roboto"/>
                  <a:ea typeface="Roboto"/>
                  <a:cs typeface="Roboto"/>
                  <a:sym typeface="Roboto"/>
                </a:rPr>
                <a:t>Hàm mất mát: SparseCategoricalCrossentropy</a:t>
              </a:r>
            </a:p>
            <a:p>
              <a:pPr algn="l" marL="578077" indent="-289039" lvl="1">
                <a:lnSpc>
                  <a:spcPts val="3748"/>
                </a:lnSpc>
                <a:spcBef>
                  <a:spcPct val="0"/>
                </a:spcBef>
                <a:buFont typeface="Arial"/>
                <a:buChar char="•"/>
              </a:pPr>
              <a:r>
                <a:rPr lang="en-US" sz="2677">
                  <a:solidFill>
                    <a:srgbClr val="000000"/>
                  </a:solidFill>
                  <a:latin typeface="Roboto"/>
                  <a:ea typeface="Roboto"/>
                  <a:cs typeface="Roboto"/>
                  <a:sym typeface="Roboto"/>
                </a:rPr>
                <a:t>Số epoch: 10</a:t>
              </a:r>
            </a:p>
            <a:p>
              <a:pPr algn="l" marL="578077" indent="-289039" lvl="1">
                <a:lnSpc>
                  <a:spcPts val="3748"/>
                </a:lnSpc>
                <a:spcBef>
                  <a:spcPct val="0"/>
                </a:spcBef>
                <a:buFont typeface="Arial"/>
                <a:buChar char="•"/>
              </a:pPr>
              <a:r>
                <a:rPr lang="en-US" sz="2677">
                  <a:solidFill>
                    <a:srgbClr val="000000"/>
                  </a:solidFill>
                  <a:latin typeface="Roboto"/>
                  <a:ea typeface="Roboto"/>
                  <a:cs typeface="Roboto"/>
                  <a:sym typeface="Roboto"/>
                </a:rPr>
                <a:t>Batch size: 64</a:t>
              </a:r>
            </a:p>
          </p:txBody>
        </p:sp>
        <p:sp>
          <p:nvSpPr>
            <p:cNvPr name="TextBox 4" id="4"/>
            <p:cNvSpPr txBox="true"/>
            <p:nvPr/>
          </p:nvSpPr>
          <p:spPr>
            <a:xfrm rot="0">
              <a:off x="0" y="0"/>
              <a:ext cx="16988563" cy="3522132"/>
            </a:xfrm>
            <a:prstGeom prst="rect">
              <a:avLst/>
            </a:prstGeom>
          </p:spPr>
          <p:txBody>
            <a:bodyPr anchor="t" rtlCol="false" tIns="0" lIns="0" bIns="0" rIns="0">
              <a:spAutoFit/>
            </a:bodyPr>
            <a:lstStyle/>
            <a:p>
              <a:pPr algn="l" marL="0" indent="0" lvl="0">
                <a:lnSpc>
                  <a:spcPts val="9499"/>
                </a:lnSpc>
              </a:pPr>
              <a:r>
                <a:rPr lang="en-US" sz="9499">
                  <a:solidFill>
                    <a:srgbClr val="000000"/>
                  </a:solidFill>
                  <a:latin typeface="Bungee"/>
                  <a:ea typeface="Bungee"/>
                  <a:cs typeface="Bungee"/>
                  <a:sym typeface="Bungee"/>
                </a:rPr>
                <a:t>Huấn luyện mô hình</a:t>
              </a:r>
            </a:p>
          </p:txBody>
        </p:sp>
      </p:grpSp>
      <p:sp>
        <p:nvSpPr>
          <p:cNvPr name="Freeform 5" id="5"/>
          <p:cNvSpPr/>
          <p:nvPr/>
        </p:nvSpPr>
        <p:spPr>
          <a:xfrm flipH="false" flipV="false" rot="0">
            <a:off x="1266626" y="3777249"/>
            <a:ext cx="1367991" cy="2732501"/>
          </a:xfrm>
          <a:custGeom>
            <a:avLst/>
            <a:gdLst/>
            <a:ahLst/>
            <a:cxnLst/>
            <a:rect r="r" b="b" t="t" l="l"/>
            <a:pathLst>
              <a:path h="2732501" w="1367991">
                <a:moveTo>
                  <a:pt x="0" y="0"/>
                </a:moveTo>
                <a:lnTo>
                  <a:pt x="1367991" y="0"/>
                </a:lnTo>
                <a:lnTo>
                  <a:pt x="1367991" y="2732502"/>
                </a:lnTo>
                <a:lnTo>
                  <a:pt x="0" y="27325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383381" y="376238"/>
            <a:ext cx="17521238" cy="9534525"/>
            <a:chOff x="0" y="0"/>
            <a:chExt cx="1493652" cy="812800"/>
          </a:xfrm>
        </p:grpSpPr>
        <p:sp>
          <p:nvSpPr>
            <p:cNvPr name="Freeform 3" id="3"/>
            <p:cNvSpPr/>
            <p:nvPr/>
          </p:nvSpPr>
          <p:spPr>
            <a:xfrm flipH="false" flipV="false" rot="0">
              <a:off x="0" y="0"/>
              <a:ext cx="1493652" cy="812800"/>
            </a:xfrm>
            <a:custGeom>
              <a:avLst/>
              <a:gdLst/>
              <a:ahLst/>
              <a:cxnLst/>
              <a:rect r="r" b="b" t="t" l="l"/>
              <a:pathLst>
                <a:path h="812800" w="1493652">
                  <a:moveTo>
                    <a:pt x="0" y="0"/>
                  </a:moveTo>
                  <a:lnTo>
                    <a:pt x="1493652" y="0"/>
                  </a:lnTo>
                  <a:lnTo>
                    <a:pt x="1493652" y="812800"/>
                  </a:lnTo>
                  <a:lnTo>
                    <a:pt x="0" y="812800"/>
                  </a:lnTo>
                  <a:close/>
                </a:path>
              </a:pathLst>
            </a:custGeom>
            <a:blipFill>
              <a:blip r:embed="rId2"/>
              <a:stretch>
                <a:fillRect l="0" t="-2947" r="0" b="-2947"/>
              </a:stretch>
            </a:blipFill>
          </p:spPr>
        </p:sp>
      </p:grpSp>
    </p:spTree>
  </p:cSld>
  <p:clrMapOvr>
    <a:masterClrMapping/>
  </p:clrMapOvr>
</p:sld>
</file>

<file path=ppt/slides/slide27.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71999" y="1417801"/>
          <a:ext cx="11962329" cy="8792188"/>
        </p:xfrm>
        <a:graphic>
          <a:graphicData uri="http://schemas.openxmlformats.org/drawingml/2006/table">
            <a:tbl>
              <a:tblPr/>
              <a:tblGrid>
                <a:gridCol w="2392466"/>
                <a:gridCol w="2392466"/>
                <a:gridCol w="2392466"/>
                <a:gridCol w="2392466"/>
                <a:gridCol w="2392466"/>
              </a:tblGrid>
              <a:tr h="1210422">
                <a:tc>
                  <a:txBody>
                    <a:bodyPr anchor="t" rtlCol="false"/>
                    <a:lstStyle/>
                    <a:p>
                      <a:pPr algn="ctr">
                        <a:lnSpc>
                          <a:spcPts val="3092"/>
                        </a:lnSpc>
                        <a:defRPr/>
                      </a:pPr>
                      <a:r>
                        <a:rPr lang="en-US" sz="2208">
                          <a:solidFill>
                            <a:srgbClr val="000000"/>
                          </a:solidFill>
                          <a:latin typeface="Open Sans"/>
                          <a:ea typeface="Open Sans"/>
                          <a:cs typeface="Open Sans"/>
                          <a:sym typeface="Open Sans"/>
                        </a:rPr>
                        <a:t>Epoch</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Loss (Train)</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Accuracy (Train)</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Loss (Val)</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Accuracy (Val)</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1</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2.2813</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13.33%</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2.2970</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10.41%</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2</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2.2811</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13.02%</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2.2379</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17.85%</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3</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2.1737</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17.47%</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2.0955</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23.44%</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4</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2.0496</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22.41%</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1.6786</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33.99%</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5</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1.8038</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30.34%</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1.5280</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39.72%</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6</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1.7612</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31.09%</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1.4133</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43.47%</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7</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1.5931</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37.53%</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1.2072</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53.52%</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8</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1.4586</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44.44%</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1.1073</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61.70%</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9</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1.3387</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50.84%</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0.8806</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70.51%</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r h="758177">
                <a:tc>
                  <a:txBody>
                    <a:bodyPr anchor="t" rtlCol="false"/>
                    <a:lstStyle/>
                    <a:p>
                      <a:pPr algn="ctr">
                        <a:lnSpc>
                          <a:spcPts val="3092"/>
                        </a:lnSpc>
                        <a:defRPr/>
                      </a:pPr>
                      <a:r>
                        <a:rPr lang="en-US" sz="2208">
                          <a:solidFill>
                            <a:srgbClr val="000000"/>
                          </a:solidFill>
                          <a:latin typeface="Open Sans"/>
                          <a:ea typeface="Open Sans"/>
                          <a:cs typeface="Open Sans"/>
                          <a:sym typeface="Open Sans"/>
                        </a:rPr>
                        <a:t>10</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1.2311</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56.25%</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0.6348</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c>
                  <a:txBody>
                    <a:bodyPr anchor="t" rtlCol="false"/>
                    <a:lstStyle/>
                    <a:p>
                      <a:pPr algn="ctr">
                        <a:lnSpc>
                          <a:spcPts val="3092"/>
                        </a:lnSpc>
                        <a:defRPr/>
                      </a:pPr>
                      <a:r>
                        <a:rPr lang="en-US" sz="2208">
                          <a:solidFill>
                            <a:srgbClr val="000000"/>
                          </a:solidFill>
                          <a:latin typeface="Open Sans"/>
                          <a:ea typeface="Open Sans"/>
                          <a:cs typeface="Open Sans"/>
                          <a:sym typeface="Open Sans"/>
                        </a:rPr>
                        <a:t>80.36%</a:t>
                      </a:r>
                      <a:endParaRPr lang="en-US" sz="1100"/>
                    </a:p>
                  </a:txBody>
                  <a:tcPr marL="78672" marR="78672" marT="78672" marB="78672" anchor="ctr">
                    <a:lnL cmpd="sng" algn="ctr" cap="flat" w="26522">
                      <a:solidFill>
                        <a:srgbClr val="000000"/>
                      </a:solidFill>
                      <a:prstDash val="solid"/>
                      <a:round/>
                      <a:headEnd type="none" w="med" len="med"/>
                      <a:tailEnd type="none" w="med" len="med"/>
                    </a:lnL>
                    <a:lnR cmpd="sng" algn="ctr" cap="flat" w="26522">
                      <a:solidFill>
                        <a:srgbClr val="000000"/>
                      </a:solidFill>
                      <a:prstDash val="solid"/>
                      <a:round/>
                      <a:headEnd type="none" w="med" len="med"/>
                      <a:tailEnd type="none" w="med" len="med"/>
                    </a:lnR>
                    <a:lnT cmpd="sng" algn="ctr" cap="flat" w="26522">
                      <a:solidFill>
                        <a:srgbClr val="000000"/>
                      </a:solidFill>
                      <a:prstDash val="solid"/>
                      <a:round/>
                      <a:headEnd type="none" w="med" len="med"/>
                      <a:tailEnd type="none" w="med" len="med"/>
                    </a:lnT>
                    <a:lnB cmpd="sng" algn="ctr" cap="flat" w="26522">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1704316" y="1241738"/>
            <a:ext cx="5554984" cy="1552575"/>
          </a:xfrm>
          <a:prstGeom prst="rect">
            <a:avLst/>
          </a:prstGeom>
        </p:spPr>
        <p:txBody>
          <a:bodyPr anchor="t" rtlCol="false" tIns="0" lIns="0" bIns="0" rIns="0">
            <a:spAutoFit/>
          </a:bodyPr>
          <a:lstStyle/>
          <a:p>
            <a:pPr algn="l" marL="0" indent="0" lvl="0">
              <a:lnSpc>
                <a:spcPts val="10800"/>
              </a:lnSpc>
            </a:pPr>
            <a:r>
              <a:rPr lang="en-US" sz="9000">
                <a:solidFill>
                  <a:srgbClr val="000000"/>
                </a:solidFill>
                <a:latin typeface="Bungee"/>
                <a:ea typeface="Bungee"/>
                <a:cs typeface="Bungee"/>
                <a:sym typeface="Bungee"/>
              </a:rPr>
              <a:t>Kết quả</a:t>
            </a:r>
          </a:p>
        </p:txBody>
      </p:sp>
      <p:sp>
        <p:nvSpPr>
          <p:cNvPr name="TextBox 4" id="4"/>
          <p:cNvSpPr txBox="true"/>
          <p:nvPr/>
        </p:nvSpPr>
        <p:spPr>
          <a:xfrm rot="0">
            <a:off x="11704316" y="3529579"/>
            <a:ext cx="5554984" cy="5475134"/>
          </a:xfrm>
          <a:prstGeom prst="rect">
            <a:avLst/>
          </a:prstGeom>
        </p:spPr>
        <p:txBody>
          <a:bodyPr anchor="t" rtlCol="false" tIns="0" lIns="0" bIns="0" rIns="0">
            <a:spAutoFit/>
          </a:bodyPr>
          <a:lstStyle/>
          <a:p>
            <a:pPr algn="l" marL="515377" indent="-257688" lvl="1">
              <a:lnSpc>
                <a:spcPts val="3103"/>
              </a:lnSpc>
              <a:buFont typeface="Arial"/>
              <a:buChar char="•"/>
            </a:pPr>
            <a:r>
              <a:rPr lang="en-US" sz="2387">
                <a:solidFill>
                  <a:srgbClr val="000000"/>
                </a:solidFill>
                <a:latin typeface="Roboto"/>
                <a:ea typeface="Roboto"/>
                <a:cs typeface="Roboto"/>
                <a:sym typeface="Roboto"/>
              </a:rPr>
              <a:t>Mô hình đạt độ chính xác cao (80.36%) trên tập kiểm tra, tốt hơn so với một số baseline đơn giản.</a:t>
            </a:r>
          </a:p>
          <a:p>
            <a:pPr algn="l" marL="515377" indent="-257688" lvl="1">
              <a:lnSpc>
                <a:spcPts val="3103"/>
              </a:lnSpc>
              <a:buFont typeface="Arial"/>
              <a:buChar char="•"/>
            </a:pPr>
            <a:r>
              <a:rPr lang="en-US" sz="2387">
                <a:solidFill>
                  <a:srgbClr val="000000"/>
                </a:solidFill>
                <a:latin typeface="Roboto"/>
                <a:ea typeface="Roboto"/>
                <a:cs typeface="Roboto"/>
                <a:sym typeface="Roboto"/>
              </a:rPr>
              <a:t>Không có dấu hiệu overfitting nghiêm trọng, vì accuracy trên train và val khá gần nhau.</a:t>
            </a:r>
          </a:p>
          <a:p>
            <a:pPr algn="l" marL="515377" indent="-257688" lvl="1">
              <a:lnSpc>
                <a:spcPts val="3103"/>
              </a:lnSpc>
              <a:buFont typeface="Arial"/>
              <a:buChar char="•"/>
            </a:pPr>
            <a:r>
              <a:rPr lang="en-US" sz="2387">
                <a:solidFill>
                  <a:srgbClr val="000000"/>
                </a:solidFill>
                <a:latin typeface="Roboto"/>
                <a:ea typeface="Roboto"/>
                <a:cs typeface="Roboto"/>
                <a:sym typeface="Roboto"/>
              </a:rPr>
              <a:t>Loss giảm dần theo từng epoch, chứng tỏ mô hình học tốt và có khả năng tổng quát hóa.</a:t>
            </a:r>
          </a:p>
          <a:p>
            <a:pPr algn="l" marL="515377" indent="-257688" lvl="1">
              <a:lnSpc>
                <a:spcPts val="3103"/>
              </a:lnSpc>
              <a:buFont typeface="Arial"/>
              <a:buChar char="•"/>
            </a:pPr>
            <a:r>
              <a:rPr lang="en-US" sz="2387">
                <a:solidFill>
                  <a:srgbClr val="000000"/>
                </a:solidFill>
                <a:latin typeface="Roboto"/>
                <a:ea typeface="Roboto"/>
                <a:cs typeface="Roboto"/>
                <a:sym typeface="Roboto"/>
              </a:rPr>
              <a:t>Test Accuracy: 80.53% gần với validation accuracy (80.36%), chứng tỏ mô hình tổng quát hóa tốt.</a:t>
            </a:r>
          </a:p>
          <a:p>
            <a:pPr algn="l" marL="515377" indent="-257688" lvl="1">
              <a:lnSpc>
                <a:spcPts val="3103"/>
              </a:lnSpc>
              <a:buFont typeface="Arial"/>
              <a:buChar char="•"/>
            </a:pPr>
            <a:r>
              <a:rPr lang="en-US" sz="2387">
                <a:solidFill>
                  <a:srgbClr val="000000"/>
                </a:solidFill>
                <a:latin typeface="Roboto"/>
                <a:ea typeface="Roboto"/>
                <a:cs typeface="Roboto"/>
                <a:sym typeface="Roboto"/>
              </a:rPr>
              <a:t>Test Loss: 0.6335, thấp, nghĩa là mô hình có khả năng dự đoán khá ổn.</a:t>
            </a:r>
          </a:p>
        </p:txBody>
      </p:sp>
      <p:sp>
        <p:nvSpPr>
          <p:cNvPr name="AutoShape 5" id="5"/>
          <p:cNvSpPr/>
          <p:nvPr/>
        </p:nvSpPr>
        <p:spPr>
          <a:xfrm>
            <a:off x="11508355" y="3145049"/>
            <a:ext cx="5808095" cy="0"/>
          </a:xfrm>
          <a:prstGeom prst="line">
            <a:avLst/>
          </a:prstGeom>
          <a:ln cap="flat" w="104775">
            <a:solidFill>
              <a:srgbClr val="000000"/>
            </a:solidFill>
            <a:prstDash val="solid"/>
            <a:headEnd type="none" len="sm" w="sm"/>
            <a:tailEnd type="none" len="sm" w="sm"/>
          </a:ln>
        </p:spPr>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301630" y="1871823"/>
            <a:ext cx="17684740" cy="6543354"/>
          </a:xfrm>
          <a:custGeom>
            <a:avLst/>
            <a:gdLst/>
            <a:ahLst/>
            <a:cxnLst/>
            <a:rect r="r" b="b" t="t" l="l"/>
            <a:pathLst>
              <a:path h="6543354" w="17684740">
                <a:moveTo>
                  <a:pt x="0" y="0"/>
                </a:moveTo>
                <a:lnTo>
                  <a:pt x="17684740" y="0"/>
                </a:lnTo>
                <a:lnTo>
                  <a:pt x="17684740" y="6543354"/>
                </a:lnTo>
                <a:lnTo>
                  <a:pt x="0" y="6543354"/>
                </a:lnTo>
                <a:lnTo>
                  <a:pt x="0" y="0"/>
                </a:lnTo>
                <a:close/>
              </a:path>
            </a:pathLst>
          </a:custGeom>
          <a:blipFill>
            <a:blip r:embed="rId2"/>
            <a:stretch>
              <a:fillRect l="0" t="0" r="0" b="0"/>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AutoShape 2" id="2"/>
          <p:cNvSpPr/>
          <p:nvPr/>
        </p:nvSpPr>
        <p:spPr>
          <a:xfrm rot="0">
            <a:off x="0" y="0"/>
            <a:ext cx="6419850" cy="10287000"/>
          </a:xfrm>
          <a:prstGeom prst="rect">
            <a:avLst/>
          </a:prstGeom>
          <a:solidFill>
            <a:srgbClr val="5D6161"/>
          </a:solidFill>
        </p:spPr>
      </p:sp>
      <p:grpSp>
        <p:nvGrpSpPr>
          <p:cNvPr name="Group 3" id="3"/>
          <p:cNvGrpSpPr/>
          <p:nvPr/>
        </p:nvGrpSpPr>
        <p:grpSpPr>
          <a:xfrm rot="0">
            <a:off x="1028700" y="1028700"/>
            <a:ext cx="10782300" cy="8229600"/>
            <a:chOff x="0" y="0"/>
            <a:chExt cx="1064919" cy="812800"/>
          </a:xfrm>
        </p:grpSpPr>
        <p:sp>
          <p:nvSpPr>
            <p:cNvPr name="Freeform 4" id="4"/>
            <p:cNvSpPr/>
            <p:nvPr/>
          </p:nvSpPr>
          <p:spPr>
            <a:xfrm flipH="false" flipV="false" rot="0">
              <a:off x="0" y="0"/>
              <a:ext cx="1064919" cy="812800"/>
            </a:xfrm>
            <a:custGeom>
              <a:avLst/>
              <a:gdLst/>
              <a:ahLst/>
              <a:cxnLst/>
              <a:rect r="r" b="b" t="t" l="l"/>
              <a:pathLst>
                <a:path h="812800" w="1064919">
                  <a:moveTo>
                    <a:pt x="0" y="0"/>
                  </a:moveTo>
                  <a:lnTo>
                    <a:pt x="1064919" y="0"/>
                  </a:lnTo>
                  <a:lnTo>
                    <a:pt x="1064919" y="812800"/>
                  </a:lnTo>
                  <a:lnTo>
                    <a:pt x="0" y="812800"/>
                  </a:lnTo>
                  <a:close/>
                </a:path>
              </a:pathLst>
            </a:custGeom>
            <a:blipFill>
              <a:blip r:embed="rId2"/>
              <a:stretch>
                <a:fillRect l="-17844" t="0" r="-17844" b="0"/>
              </a:stretch>
            </a:blipFill>
          </p:spPr>
        </p:sp>
      </p:grpSp>
      <p:sp>
        <p:nvSpPr>
          <p:cNvPr name="TextBox 5" id="5"/>
          <p:cNvSpPr txBox="true"/>
          <p:nvPr/>
        </p:nvSpPr>
        <p:spPr>
          <a:xfrm rot="0">
            <a:off x="13075247" y="3060699"/>
            <a:ext cx="4465696" cy="3956052"/>
          </a:xfrm>
          <a:prstGeom prst="rect">
            <a:avLst/>
          </a:prstGeom>
        </p:spPr>
        <p:txBody>
          <a:bodyPr anchor="t" rtlCol="false" tIns="0" lIns="0" bIns="0" rIns="0">
            <a:spAutoFit/>
          </a:bodyPr>
          <a:lstStyle/>
          <a:p>
            <a:pPr algn="ctr" marL="0" indent="0" lvl="0">
              <a:lnSpc>
                <a:spcPts val="7699"/>
              </a:lnSpc>
            </a:pPr>
            <a:r>
              <a:rPr lang="en-US" sz="5499" u="none">
                <a:solidFill>
                  <a:srgbClr val="000000"/>
                </a:solidFill>
                <a:latin typeface="Bungee"/>
                <a:ea typeface="Bungee"/>
                <a:cs typeface="Bungee"/>
                <a:sym typeface="Bungee"/>
              </a:rPr>
              <a:t>Multiple Object Tracking 17</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444978" cy="812800"/>
          </a:xfrm>
        </p:grpSpPr>
        <p:sp>
          <p:nvSpPr>
            <p:cNvPr name="Freeform 3" id="3"/>
            <p:cNvSpPr/>
            <p:nvPr/>
          </p:nvSpPr>
          <p:spPr>
            <a:xfrm flipH="false" flipV="false" rot="0">
              <a:off x="0" y="0"/>
              <a:ext cx="1444978" cy="812800"/>
            </a:xfrm>
            <a:custGeom>
              <a:avLst/>
              <a:gdLst/>
              <a:ahLst/>
              <a:cxnLst/>
              <a:rect r="r" b="b" t="t" l="l"/>
              <a:pathLst>
                <a:path h="812800" w="1444978">
                  <a:moveTo>
                    <a:pt x="0" y="0"/>
                  </a:moveTo>
                  <a:lnTo>
                    <a:pt x="1444978" y="0"/>
                  </a:lnTo>
                  <a:lnTo>
                    <a:pt x="1444978" y="812800"/>
                  </a:lnTo>
                  <a:lnTo>
                    <a:pt x="0" y="812800"/>
                  </a:lnTo>
                  <a:close/>
                </a:path>
              </a:pathLst>
            </a:custGeom>
            <a:blipFill>
              <a:blip r:embed="rId2"/>
              <a:stretch>
                <a:fillRect l="0" t="-18333" r="0" b="-18333"/>
              </a:stretch>
            </a:blipFill>
          </p:spPr>
        </p:sp>
      </p:grpSp>
      <p:sp>
        <p:nvSpPr>
          <p:cNvPr name="TextBox 4" id="4"/>
          <p:cNvSpPr txBox="true"/>
          <p:nvPr/>
        </p:nvSpPr>
        <p:spPr>
          <a:xfrm rot="0">
            <a:off x="1831419" y="4021455"/>
            <a:ext cx="14625163" cy="2167890"/>
          </a:xfrm>
          <a:prstGeom prst="rect">
            <a:avLst/>
          </a:prstGeom>
        </p:spPr>
        <p:txBody>
          <a:bodyPr anchor="t" rtlCol="false" tIns="0" lIns="0" bIns="0" rIns="0">
            <a:spAutoFit/>
          </a:bodyPr>
          <a:lstStyle/>
          <a:p>
            <a:pPr algn="ctr" marL="0" indent="0" lvl="0">
              <a:lnSpc>
                <a:spcPts val="7920"/>
              </a:lnSpc>
            </a:pPr>
            <a:r>
              <a:rPr lang="en-US" sz="7200">
                <a:solidFill>
                  <a:srgbClr val="000000"/>
                </a:solidFill>
                <a:latin typeface="Bungee"/>
                <a:ea typeface="Bungee"/>
                <a:cs typeface="Bungee"/>
                <a:sym typeface="Bungee"/>
              </a:rPr>
              <a:t>102 Category Flower Classification</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841490"/>
            <a:ext cx="9404963" cy="5290292"/>
          </a:xfrm>
          <a:custGeom>
            <a:avLst/>
            <a:gdLst/>
            <a:ahLst/>
            <a:cxnLst/>
            <a:rect r="r" b="b" t="t" l="l"/>
            <a:pathLst>
              <a:path h="5290292" w="9404963">
                <a:moveTo>
                  <a:pt x="0" y="0"/>
                </a:moveTo>
                <a:lnTo>
                  <a:pt x="9404963" y="0"/>
                </a:lnTo>
                <a:lnTo>
                  <a:pt x="9404963" y="5290292"/>
                </a:lnTo>
                <a:lnTo>
                  <a:pt x="0" y="5290292"/>
                </a:lnTo>
                <a:lnTo>
                  <a:pt x="0" y="0"/>
                </a:lnTo>
                <a:close/>
              </a:path>
            </a:pathLst>
          </a:custGeom>
          <a:blipFill>
            <a:blip r:embed="rId2"/>
            <a:stretch>
              <a:fillRect l="0" t="0" r="0" b="0"/>
            </a:stretch>
          </a:blipFill>
        </p:spPr>
      </p:sp>
      <p:sp>
        <p:nvSpPr>
          <p:cNvPr name="TextBox 3" id="3"/>
          <p:cNvSpPr txBox="true"/>
          <p:nvPr/>
        </p:nvSpPr>
        <p:spPr>
          <a:xfrm rot="0">
            <a:off x="1028700" y="1373245"/>
            <a:ext cx="11606024" cy="1552575"/>
          </a:xfrm>
          <a:prstGeom prst="rect">
            <a:avLst/>
          </a:prstGeom>
        </p:spPr>
        <p:txBody>
          <a:bodyPr anchor="t" rtlCol="false" tIns="0" lIns="0" bIns="0" rIns="0">
            <a:spAutoFit/>
          </a:bodyPr>
          <a:lstStyle/>
          <a:p>
            <a:pPr algn="l" marL="0" indent="0" lvl="0">
              <a:lnSpc>
                <a:spcPts val="10800"/>
              </a:lnSpc>
            </a:pPr>
            <a:r>
              <a:rPr lang="en-US" sz="9000">
                <a:solidFill>
                  <a:srgbClr val="000000"/>
                </a:solidFill>
                <a:latin typeface="Bungee"/>
                <a:ea typeface="Bungee"/>
                <a:cs typeface="Bungee"/>
                <a:sym typeface="Bungee"/>
              </a:rPr>
              <a:t>Bộ dữ liệu</a:t>
            </a:r>
          </a:p>
        </p:txBody>
      </p:sp>
      <p:sp>
        <p:nvSpPr>
          <p:cNvPr name="TextBox 4" id="4"/>
          <p:cNvSpPr txBox="true"/>
          <p:nvPr/>
        </p:nvSpPr>
        <p:spPr>
          <a:xfrm rot="0">
            <a:off x="1028700" y="2887720"/>
            <a:ext cx="14957127" cy="953770"/>
          </a:xfrm>
          <a:prstGeom prst="rect">
            <a:avLst/>
          </a:prstGeom>
        </p:spPr>
        <p:txBody>
          <a:bodyPr anchor="t" rtlCol="false" tIns="0" lIns="0" bIns="0" rIns="0">
            <a:spAutoFit/>
          </a:bodyPr>
          <a:lstStyle/>
          <a:p>
            <a:pPr algn="l" marL="0" indent="0" lvl="0">
              <a:lnSpc>
                <a:spcPts val="3770"/>
              </a:lnSpc>
              <a:spcBef>
                <a:spcPct val="0"/>
              </a:spcBef>
            </a:pPr>
            <a:r>
              <a:rPr lang="en-US" b="true" sz="2900" strike="noStrike" u="sng">
                <a:solidFill>
                  <a:srgbClr val="000000"/>
                </a:solidFill>
                <a:latin typeface="DejaVu Serif Bold"/>
                <a:ea typeface="DejaVu Serif Bold"/>
                <a:cs typeface="DejaVu Serif Bold"/>
                <a:sym typeface="DejaVu Serif Bold"/>
                <a:hlinkClick r:id="rId3" tooltip="https://motchallenge.net"/>
              </a:rPr>
              <a:t>Nguồn: https://motchallenge.net/</a:t>
            </a:r>
          </a:p>
          <a:p>
            <a:pPr algn="l" marL="0" indent="0" lvl="0">
              <a:lnSpc>
                <a:spcPts val="3770"/>
              </a:lnSpc>
              <a:spcBef>
                <a:spcPct val="0"/>
              </a:spcBef>
            </a:pPr>
          </a:p>
        </p:txBody>
      </p:sp>
      <p:sp>
        <p:nvSpPr>
          <p:cNvPr name="TextBox 5" id="5"/>
          <p:cNvSpPr txBox="true"/>
          <p:nvPr/>
        </p:nvSpPr>
        <p:spPr>
          <a:xfrm rot="0">
            <a:off x="12077426" y="4081119"/>
            <a:ext cx="4650299" cy="4857750"/>
          </a:xfrm>
          <a:prstGeom prst="rect">
            <a:avLst/>
          </a:prstGeom>
        </p:spPr>
        <p:txBody>
          <a:bodyPr anchor="t" rtlCol="false" tIns="0" lIns="0" bIns="0" rIns="0">
            <a:spAutoFit/>
          </a:bodyPr>
          <a:lstStyle/>
          <a:p>
            <a:pPr algn="l" marL="647697" indent="-323848" lvl="1">
              <a:lnSpc>
                <a:spcPts val="3899"/>
              </a:lnSpc>
              <a:buFont typeface="Arial"/>
              <a:buChar char="•"/>
            </a:pPr>
            <a:r>
              <a:rPr lang="en-US" sz="2999">
                <a:solidFill>
                  <a:srgbClr val="000000"/>
                </a:solidFill>
                <a:latin typeface="Roboto"/>
                <a:ea typeface="Roboto"/>
                <a:cs typeface="Roboto"/>
                <a:sym typeface="Roboto"/>
              </a:rPr>
              <a:t>Đây là một tập</a:t>
            </a:r>
            <a:r>
              <a:rPr lang="en-US" sz="2999">
                <a:solidFill>
                  <a:srgbClr val="000000"/>
                </a:solidFill>
                <a:latin typeface="Roboto"/>
                <a:ea typeface="Roboto"/>
                <a:cs typeface="Roboto"/>
                <a:sym typeface="Roboto"/>
              </a:rPr>
              <a:t> dữ liệu chuẩn trong bài toán theo dõi nhiều đối tượng (Multi-Object Tracking - MOT), bao gồm các video và annotation để phát hiện và theo dõi các đối tượng như người đi bộ.</a:t>
            </a:r>
          </a:p>
          <a:p>
            <a:pPr algn="l" marL="0" indent="0" lvl="0">
              <a:lnSpc>
                <a:spcPts val="3899"/>
              </a:lnSpc>
            </a:pP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893889" y="789929"/>
            <a:ext cx="15609562" cy="3590199"/>
          </a:xfrm>
          <a:custGeom>
            <a:avLst/>
            <a:gdLst/>
            <a:ahLst/>
            <a:cxnLst/>
            <a:rect r="r" b="b" t="t" l="l"/>
            <a:pathLst>
              <a:path h="3590199" w="15609562">
                <a:moveTo>
                  <a:pt x="0" y="0"/>
                </a:moveTo>
                <a:lnTo>
                  <a:pt x="15609562" y="0"/>
                </a:lnTo>
                <a:lnTo>
                  <a:pt x="15609562" y="3590199"/>
                </a:lnTo>
                <a:lnTo>
                  <a:pt x="0" y="3590199"/>
                </a:lnTo>
                <a:lnTo>
                  <a:pt x="0" y="0"/>
                </a:lnTo>
                <a:close/>
              </a:path>
            </a:pathLst>
          </a:custGeom>
          <a:blipFill>
            <a:blip r:embed="rId2"/>
            <a:stretch>
              <a:fillRect l="0" t="0" r="0" b="0"/>
            </a:stretch>
          </a:blipFill>
        </p:spPr>
      </p:sp>
      <p:sp>
        <p:nvSpPr>
          <p:cNvPr name="Freeform 3" id="3"/>
          <p:cNvSpPr/>
          <p:nvPr/>
        </p:nvSpPr>
        <p:spPr>
          <a:xfrm flipH="false" flipV="false" rot="0">
            <a:off x="893889" y="4699009"/>
            <a:ext cx="15609562" cy="4156046"/>
          </a:xfrm>
          <a:custGeom>
            <a:avLst/>
            <a:gdLst/>
            <a:ahLst/>
            <a:cxnLst/>
            <a:rect r="r" b="b" t="t" l="l"/>
            <a:pathLst>
              <a:path h="4156046" w="15609562">
                <a:moveTo>
                  <a:pt x="0" y="0"/>
                </a:moveTo>
                <a:lnTo>
                  <a:pt x="15609562" y="0"/>
                </a:lnTo>
                <a:lnTo>
                  <a:pt x="15609562" y="4156046"/>
                </a:lnTo>
                <a:lnTo>
                  <a:pt x="0" y="4156046"/>
                </a:lnTo>
                <a:lnTo>
                  <a:pt x="0" y="0"/>
                </a:lnTo>
                <a:close/>
              </a:path>
            </a:pathLst>
          </a:custGeom>
          <a:blipFill>
            <a:blip r:embed="rId3"/>
            <a:stretch>
              <a:fillRect l="0" t="0" r="0" b="0"/>
            </a:stretch>
          </a:blipFill>
        </p:spPr>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646735" y="1908941"/>
            <a:ext cx="16612565" cy="5864654"/>
          </a:xfrm>
          <a:custGeom>
            <a:avLst/>
            <a:gdLst/>
            <a:ahLst/>
            <a:cxnLst/>
            <a:rect r="r" b="b" t="t" l="l"/>
            <a:pathLst>
              <a:path h="5864654" w="16612565">
                <a:moveTo>
                  <a:pt x="0" y="0"/>
                </a:moveTo>
                <a:lnTo>
                  <a:pt x="16612565" y="0"/>
                </a:lnTo>
                <a:lnTo>
                  <a:pt x="16612565" y="5864654"/>
                </a:lnTo>
                <a:lnTo>
                  <a:pt x="0" y="5864654"/>
                </a:lnTo>
                <a:lnTo>
                  <a:pt x="0" y="0"/>
                </a:lnTo>
                <a:close/>
              </a:path>
            </a:pathLst>
          </a:custGeom>
          <a:blipFill>
            <a:blip r:embed="rId2"/>
            <a:stretch>
              <a:fillRect l="0" t="-611" r="-34213" b="-611"/>
            </a:stretch>
          </a:blipFill>
        </p:spPr>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3597652" y="250186"/>
            <a:ext cx="11477030" cy="1747519"/>
          </a:xfrm>
          <a:prstGeom prst="rect">
            <a:avLst/>
          </a:prstGeom>
        </p:spPr>
        <p:txBody>
          <a:bodyPr anchor="t" rtlCol="false" tIns="0" lIns="0" bIns="0" rIns="0">
            <a:spAutoFit/>
          </a:bodyPr>
          <a:lstStyle/>
          <a:p>
            <a:pPr algn="ctr">
              <a:lnSpc>
                <a:spcPts val="12880"/>
              </a:lnSpc>
            </a:pPr>
            <a:r>
              <a:rPr lang="en-US" sz="9200">
                <a:solidFill>
                  <a:srgbClr val="000000"/>
                </a:solidFill>
                <a:latin typeface="Bungee"/>
                <a:ea typeface="Bungee"/>
                <a:cs typeface="Bungee"/>
                <a:sym typeface="Bungee"/>
              </a:rPr>
              <a:t>Chuẩn bị dữ liệu</a:t>
            </a:r>
          </a:p>
        </p:txBody>
      </p:sp>
      <p:sp>
        <p:nvSpPr>
          <p:cNvPr name="TextBox 3" id="3"/>
          <p:cNvSpPr txBox="true"/>
          <p:nvPr/>
        </p:nvSpPr>
        <p:spPr>
          <a:xfrm rot="0">
            <a:off x="1028700" y="2127456"/>
            <a:ext cx="17259300" cy="1430020"/>
          </a:xfrm>
          <a:prstGeom prst="rect">
            <a:avLst/>
          </a:prstGeom>
        </p:spPr>
        <p:txBody>
          <a:bodyPr anchor="t" rtlCol="false" tIns="0" lIns="0" bIns="0" rIns="0">
            <a:spAutoFit/>
          </a:bodyPr>
          <a:lstStyle/>
          <a:p>
            <a:pPr algn="just">
              <a:lnSpc>
                <a:spcPts val="3770"/>
              </a:lnSpc>
              <a:spcBef>
                <a:spcPct val="0"/>
              </a:spcBef>
            </a:pPr>
            <a:r>
              <a:rPr lang="en-US" b="true" sz="2900">
                <a:solidFill>
                  <a:srgbClr val="000000"/>
                </a:solidFill>
                <a:latin typeface="Roboto Bold"/>
                <a:ea typeface="Roboto Bold"/>
                <a:cs typeface="Roboto Bold"/>
                <a:sym typeface="Roboto Bold"/>
              </a:rPr>
              <a:t>Chuyển đổi annotation sang YOLO format</a:t>
            </a:r>
          </a:p>
          <a:p>
            <a:pPr algn="just">
              <a:lnSpc>
                <a:spcPts val="3770"/>
              </a:lnSpc>
              <a:spcBef>
                <a:spcPct val="0"/>
              </a:spcBef>
            </a:pPr>
            <a:r>
              <a:rPr lang="en-US" sz="2900">
                <a:solidFill>
                  <a:srgbClr val="000000"/>
                </a:solidFill>
                <a:latin typeface="Roboto"/>
                <a:ea typeface="Roboto"/>
                <a:cs typeface="Roboto"/>
                <a:sym typeface="Roboto"/>
              </a:rPr>
              <a:t>Annotation từ det.txt trong định dạng COCO hoặc VOC được chuyển thành YOLO format: [class_id, x_center, y_center, width, height].</a:t>
            </a:r>
          </a:p>
        </p:txBody>
      </p:sp>
      <p:sp>
        <p:nvSpPr>
          <p:cNvPr name="Freeform 4" id="4"/>
          <p:cNvSpPr/>
          <p:nvPr/>
        </p:nvSpPr>
        <p:spPr>
          <a:xfrm flipH="false" flipV="false" rot="0">
            <a:off x="716429" y="3878503"/>
            <a:ext cx="21591707" cy="5748792"/>
          </a:xfrm>
          <a:custGeom>
            <a:avLst/>
            <a:gdLst/>
            <a:ahLst/>
            <a:cxnLst/>
            <a:rect r="r" b="b" t="t" l="l"/>
            <a:pathLst>
              <a:path h="5748792" w="21591707">
                <a:moveTo>
                  <a:pt x="0" y="0"/>
                </a:moveTo>
                <a:lnTo>
                  <a:pt x="21591706" y="0"/>
                </a:lnTo>
                <a:lnTo>
                  <a:pt x="21591706" y="5748792"/>
                </a:lnTo>
                <a:lnTo>
                  <a:pt x="0" y="5748792"/>
                </a:lnTo>
                <a:lnTo>
                  <a:pt x="0" y="0"/>
                </a:lnTo>
                <a:close/>
              </a:path>
            </a:pathLst>
          </a:custGeom>
          <a:blipFill>
            <a:blip r:embed="rId2"/>
            <a:stretch>
              <a:fillRect l="0" t="0" r="0" b="0"/>
            </a:stretch>
          </a:blipFill>
        </p:spPr>
      </p:sp>
    </p:spTree>
  </p:cSld>
  <p:clrMapOvr>
    <a:masterClrMapping/>
  </p:clrMapOvr>
</p:sld>
</file>

<file path=ppt/slides/slide34.xml><?xml version="1.0" encoding="utf-8"?>
<p:sld xmlns:p="http://schemas.openxmlformats.org/presentationml/2006/main" xmlns:a="http://schemas.openxmlformats.org/drawingml/2006/main">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3597652" y="250186"/>
            <a:ext cx="11477030" cy="1747519"/>
          </a:xfrm>
          <a:prstGeom prst="rect">
            <a:avLst/>
          </a:prstGeom>
        </p:spPr>
        <p:txBody>
          <a:bodyPr anchor="t" rtlCol="false" tIns="0" lIns="0" bIns="0" rIns="0">
            <a:spAutoFit/>
          </a:bodyPr>
          <a:lstStyle/>
          <a:p>
            <a:pPr algn="ctr">
              <a:lnSpc>
                <a:spcPts val="12880"/>
              </a:lnSpc>
            </a:pPr>
            <a:r>
              <a:rPr lang="en-US" sz="9200">
                <a:solidFill>
                  <a:srgbClr val="000000"/>
                </a:solidFill>
                <a:latin typeface="Bungee"/>
                <a:ea typeface="Bungee"/>
                <a:cs typeface="Bungee"/>
                <a:sym typeface="Bungee"/>
              </a:rPr>
              <a:t>Chuẩn bị dữ liệu</a:t>
            </a:r>
          </a:p>
        </p:txBody>
      </p:sp>
      <p:sp>
        <p:nvSpPr>
          <p:cNvPr name="TextBox 3" id="3"/>
          <p:cNvSpPr txBox="true"/>
          <p:nvPr/>
        </p:nvSpPr>
        <p:spPr>
          <a:xfrm rot="0">
            <a:off x="1028700" y="2127456"/>
            <a:ext cx="10997089" cy="2382520"/>
          </a:xfrm>
          <a:prstGeom prst="rect">
            <a:avLst/>
          </a:prstGeom>
        </p:spPr>
        <p:txBody>
          <a:bodyPr anchor="t" rtlCol="false" tIns="0" lIns="0" bIns="0" rIns="0">
            <a:spAutoFit/>
          </a:bodyPr>
          <a:lstStyle/>
          <a:p>
            <a:pPr algn="just">
              <a:lnSpc>
                <a:spcPts val="3770"/>
              </a:lnSpc>
              <a:spcBef>
                <a:spcPct val="0"/>
              </a:spcBef>
            </a:pPr>
            <a:r>
              <a:rPr lang="en-US" b="true" sz="2900">
                <a:solidFill>
                  <a:srgbClr val="000000"/>
                </a:solidFill>
                <a:latin typeface="Roboto Bold"/>
                <a:ea typeface="Roboto Bold"/>
                <a:cs typeface="Roboto Bold"/>
                <a:sym typeface="Roboto Bold"/>
              </a:rPr>
              <a:t>Tổ c</a:t>
            </a:r>
            <a:r>
              <a:rPr lang="en-US" b="true" sz="2900">
                <a:solidFill>
                  <a:srgbClr val="000000"/>
                </a:solidFill>
                <a:latin typeface="Roboto Bold"/>
                <a:ea typeface="Roboto Bold"/>
                <a:cs typeface="Roboto Bold"/>
                <a:sym typeface="Roboto Bold"/>
              </a:rPr>
              <a:t>hức dữ liệu YOLO</a:t>
            </a:r>
          </a:p>
          <a:p>
            <a:pPr algn="just" marL="626112" indent="-313056" lvl="1">
              <a:lnSpc>
                <a:spcPts val="3770"/>
              </a:lnSpc>
              <a:spcBef>
                <a:spcPct val="0"/>
              </a:spcBef>
              <a:buFont typeface="Arial"/>
              <a:buChar char="•"/>
            </a:pPr>
            <a:r>
              <a:rPr lang="en-US" sz="2900">
                <a:solidFill>
                  <a:srgbClr val="000000"/>
                </a:solidFill>
                <a:latin typeface="Roboto"/>
                <a:ea typeface="Roboto"/>
                <a:cs typeface="Roboto"/>
                <a:sym typeface="Roboto"/>
              </a:rPr>
              <a:t>Tạo thư mục images và labels chứa dữ liệu theo cấu trúc YOLO.</a:t>
            </a:r>
          </a:p>
          <a:p>
            <a:pPr algn="just" marL="626112" indent="-313056" lvl="1">
              <a:lnSpc>
                <a:spcPts val="3770"/>
              </a:lnSpc>
              <a:spcBef>
                <a:spcPct val="0"/>
              </a:spcBef>
              <a:buFont typeface="Arial"/>
              <a:buChar char="•"/>
            </a:pPr>
            <a:r>
              <a:rPr lang="en-US" sz="2900">
                <a:solidFill>
                  <a:srgbClr val="000000"/>
                </a:solidFill>
                <a:latin typeface="Roboto"/>
                <a:ea typeface="Roboto"/>
                <a:cs typeface="Roboto"/>
                <a:sym typeface="Roboto"/>
              </a:rPr>
              <a:t>Di chuyển ảnh từ tập dữ liệu gốc và chuyển nhãn tương ứng.</a:t>
            </a:r>
          </a:p>
          <a:p>
            <a:pPr algn="just">
              <a:lnSpc>
                <a:spcPts val="3770"/>
              </a:lnSpc>
              <a:spcBef>
                <a:spcPct val="0"/>
              </a:spcBef>
            </a:pPr>
          </a:p>
          <a:p>
            <a:pPr algn="just">
              <a:lnSpc>
                <a:spcPts val="3770"/>
              </a:lnSpc>
              <a:spcBef>
                <a:spcPct val="0"/>
              </a:spcBef>
            </a:pP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1288917" y="1246193"/>
            <a:ext cx="16999083" cy="7309606"/>
          </a:xfrm>
          <a:custGeom>
            <a:avLst/>
            <a:gdLst/>
            <a:ahLst/>
            <a:cxnLst/>
            <a:rect r="r" b="b" t="t" l="l"/>
            <a:pathLst>
              <a:path h="7309606" w="16999083">
                <a:moveTo>
                  <a:pt x="0" y="0"/>
                </a:moveTo>
                <a:lnTo>
                  <a:pt x="16999083" y="0"/>
                </a:lnTo>
                <a:lnTo>
                  <a:pt x="16999083" y="7309606"/>
                </a:lnTo>
                <a:lnTo>
                  <a:pt x="0" y="7309606"/>
                </a:lnTo>
                <a:lnTo>
                  <a:pt x="0" y="0"/>
                </a:lnTo>
                <a:close/>
              </a:path>
            </a:pathLst>
          </a:custGeom>
          <a:blipFill>
            <a:blip r:embed="rId2"/>
            <a:stretch>
              <a:fillRect l="0" t="0" r="0" b="0"/>
            </a:stretch>
          </a:blipFill>
        </p:spPr>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2819314" y="1584690"/>
            <a:ext cx="12137211" cy="7117619"/>
          </a:xfrm>
          <a:custGeom>
            <a:avLst/>
            <a:gdLst/>
            <a:ahLst/>
            <a:cxnLst/>
            <a:rect r="r" b="b" t="t" l="l"/>
            <a:pathLst>
              <a:path h="7117619" w="12137211">
                <a:moveTo>
                  <a:pt x="0" y="0"/>
                </a:moveTo>
                <a:lnTo>
                  <a:pt x="12137211" y="0"/>
                </a:lnTo>
                <a:lnTo>
                  <a:pt x="12137211" y="7117620"/>
                </a:lnTo>
                <a:lnTo>
                  <a:pt x="0" y="7117620"/>
                </a:lnTo>
                <a:lnTo>
                  <a:pt x="0" y="0"/>
                </a:lnTo>
                <a:close/>
              </a:path>
            </a:pathLst>
          </a:custGeom>
          <a:blipFill>
            <a:blip r:embed="rId2"/>
            <a:stretch>
              <a:fillRect l="0" t="0" r="-53314" b="0"/>
            </a:stretch>
          </a:blipFill>
        </p:spPr>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8832256" y="695647"/>
            <a:ext cx="9691288" cy="8895706"/>
            <a:chOff x="0" y="0"/>
            <a:chExt cx="2552438" cy="2342902"/>
          </a:xfrm>
        </p:grpSpPr>
        <p:sp>
          <p:nvSpPr>
            <p:cNvPr name="Freeform 3" id="3"/>
            <p:cNvSpPr/>
            <p:nvPr/>
          </p:nvSpPr>
          <p:spPr>
            <a:xfrm flipH="false" flipV="false" rot="0">
              <a:off x="0" y="0"/>
              <a:ext cx="2552438" cy="2342902"/>
            </a:xfrm>
            <a:custGeom>
              <a:avLst/>
              <a:gdLst/>
              <a:ahLst/>
              <a:cxnLst/>
              <a:rect r="r" b="b" t="t" l="l"/>
              <a:pathLst>
                <a:path h="2342902" w="2552438">
                  <a:moveTo>
                    <a:pt x="0" y="0"/>
                  </a:moveTo>
                  <a:lnTo>
                    <a:pt x="2552438" y="0"/>
                  </a:lnTo>
                  <a:lnTo>
                    <a:pt x="2552438" y="2342902"/>
                  </a:lnTo>
                  <a:lnTo>
                    <a:pt x="0" y="2342902"/>
                  </a:lnTo>
                  <a:close/>
                </a:path>
              </a:pathLst>
            </a:custGeom>
            <a:solidFill>
              <a:srgbClr val="1E1E1E"/>
            </a:solidFill>
          </p:spPr>
        </p:sp>
        <p:sp>
          <p:nvSpPr>
            <p:cNvPr name="TextBox 4" id="4"/>
            <p:cNvSpPr txBox="true"/>
            <p:nvPr/>
          </p:nvSpPr>
          <p:spPr>
            <a:xfrm>
              <a:off x="0" y="-57150"/>
              <a:ext cx="2552438" cy="2400052"/>
            </a:xfrm>
            <a:prstGeom prst="rect">
              <a:avLst/>
            </a:prstGeom>
          </p:spPr>
          <p:txBody>
            <a:bodyPr anchor="ctr" rtlCol="false" tIns="50800" lIns="50800" bIns="50800" rIns="50800"/>
            <a:lstStyle/>
            <a:p>
              <a:pPr algn="ctr">
                <a:lnSpc>
                  <a:spcPts val="3150"/>
                </a:lnSpc>
              </a:pPr>
            </a:p>
          </p:txBody>
        </p:sp>
      </p:grpSp>
      <p:sp>
        <p:nvSpPr>
          <p:cNvPr name="Freeform 5" id="5"/>
          <p:cNvSpPr/>
          <p:nvPr/>
        </p:nvSpPr>
        <p:spPr>
          <a:xfrm flipH="false" flipV="false" rot="0">
            <a:off x="9144000" y="2807915"/>
            <a:ext cx="8629650" cy="4671171"/>
          </a:xfrm>
          <a:custGeom>
            <a:avLst/>
            <a:gdLst/>
            <a:ahLst/>
            <a:cxnLst/>
            <a:rect r="r" b="b" t="t" l="l"/>
            <a:pathLst>
              <a:path h="4671171" w="8629650">
                <a:moveTo>
                  <a:pt x="0" y="0"/>
                </a:moveTo>
                <a:lnTo>
                  <a:pt x="8629650" y="0"/>
                </a:lnTo>
                <a:lnTo>
                  <a:pt x="8629650" y="4671170"/>
                </a:lnTo>
                <a:lnTo>
                  <a:pt x="0" y="4671170"/>
                </a:lnTo>
                <a:lnTo>
                  <a:pt x="0" y="0"/>
                </a:lnTo>
                <a:close/>
              </a:path>
            </a:pathLst>
          </a:custGeom>
          <a:blipFill>
            <a:blip r:embed="rId2"/>
            <a:stretch>
              <a:fillRect l="0" t="-255" r="-103388" b="-255"/>
            </a:stretch>
          </a:blipFill>
        </p:spPr>
      </p:sp>
      <p:sp>
        <p:nvSpPr>
          <p:cNvPr name="TextBox 6" id="6"/>
          <p:cNvSpPr txBox="true"/>
          <p:nvPr/>
        </p:nvSpPr>
        <p:spPr>
          <a:xfrm rot="0">
            <a:off x="1384300" y="1693862"/>
            <a:ext cx="6299200" cy="2476502"/>
          </a:xfrm>
          <a:prstGeom prst="rect">
            <a:avLst/>
          </a:prstGeom>
        </p:spPr>
        <p:txBody>
          <a:bodyPr anchor="t" rtlCol="false" tIns="0" lIns="0" bIns="0" rIns="0">
            <a:spAutoFit/>
          </a:bodyPr>
          <a:lstStyle/>
          <a:p>
            <a:pPr algn="l" marL="0" indent="0" lvl="0">
              <a:lnSpc>
                <a:spcPts val="8925"/>
              </a:lnSpc>
            </a:pPr>
            <a:r>
              <a:rPr lang="en-US" sz="8500">
                <a:solidFill>
                  <a:srgbClr val="000000"/>
                </a:solidFill>
                <a:latin typeface="Bungee"/>
                <a:ea typeface="Bungee"/>
                <a:cs typeface="Bungee"/>
                <a:sym typeface="Bungee"/>
              </a:rPr>
              <a:t>Chuẩn bị dữ liệu</a:t>
            </a:r>
          </a:p>
        </p:txBody>
      </p:sp>
      <p:sp>
        <p:nvSpPr>
          <p:cNvPr name="TextBox 7" id="7"/>
          <p:cNvSpPr txBox="true"/>
          <p:nvPr/>
        </p:nvSpPr>
        <p:spPr>
          <a:xfrm rot="0">
            <a:off x="1384300" y="5494337"/>
            <a:ext cx="6299200" cy="2613025"/>
          </a:xfrm>
          <a:prstGeom prst="rect">
            <a:avLst/>
          </a:prstGeom>
        </p:spPr>
        <p:txBody>
          <a:bodyPr anchor="t" rtlCol="false" tIns="0" lIns="0" bIns="0" rIns="0">
            <a:spAutoFit/>
          </a:bodyPr>
          <a:lstStyle/>
          <a:p>
            <a:pPr algn="l" marL="539749" indent="-269875" lvl="1">
              <a:lnSpc>
                <a:spcPts val="3499"/>
              </a:lnSpc>
              <a:buFont typeface="Arial"/>
              <a:buChar char="•"/>
            </a:pPr>
            <a:r>
              <a:rPr lang="en-US" sz="2499">
                <a:solidFill>
                  <a:srgbClr val="000000"/>
                </a:solidFill>
                <a:latin typeface="Roboto"/>
                <a:ea typeface="Roboto"/>
                <a:cs typeface="Roboto"/>
                <a:sym typeface="Roboto"/>
              </a:rPr>
              <a:t>Cấu hình file YAML để định nghĩa cấu trúc dữ liệu YOLO: </a:t>
            </a:r>
          </a:p>
          <a:p>
            <a:pPr algn="l" marL="539749" indent="-269875" lvl="1">
              <a:lnSpc>
                <a:spcPts val="3499"/>
              </a:lnSpc>
              <a:buFont typeface="Arial"/>
              <a:buChar char="•"/>
            </a:pPr>
            <a:r>
              <a:rPr lang="en-US" sz="2499">
                <a:solidFill>
                  <a:srgbClr val="000000"/>
                </a:solidFill>
                <a:latin typeface="Roboto"/>
                <a:ea typeface="Roboto"/>
                <a:cs typeface="Roboto"/>
                <a:sym typeface="Roboto"/>
              </a:rPr>
              <a:t>path: Đường dẫn dữ liệu. </a:t>
            </a:r>
          </a:p>
          <a:p>
            <a:pPr algn="l" marL="539749" indent="-269875" lvl="1">
              <a:lnSpc>
                <a:spcPts val="3499"/>
              </a:lnSpc>
              <a:buFont typeface="Arial"/>
              <a:buChar char="•"/>
            </a:pPr>
            <a:r>
              <a:rPr lang="en-US" sz="2499">
                <a:solidFill>
                  <a:srgbClr val="000000"/>
                </a:solidFill>
                <a:latin typeface="Roboto"/>
                <a:ea typeface="Roboto"/>
                <a:cs typeface="Roboto"/>
                <a:sym typeface="Roboto"/>
              </a:rPr>
              <a:t>train, val: Thư mục train và val. </a:t>
            </a:r>
          </a:p>
          <a:p>
            <a:pPr algn="l" marL="539749" indent="-269875" lvl="1">
              <a:lnSpc>
                <a:spcPts val="3499"/>
              </a:lnSpc>
              <a:buFont typeface="Arial"/>
              <a:buChar char="•"/>
            </a:pPr>
            <a:r>
              <a:rPr lang="en-US" sz="2499">
                <a:solidFill>
                  <a:srgbClr val="000000"/>
                </a:solidFill>
                <a:latin typeface="Roboto"/>
                <a:ea typeface="Roboto"/>
                <a:cs typeface="Roboto"/>
                <a:sym typeface="Roboto"/>
              </a:rPr>
              <a:t>nc=1: Số class (ở đây chỉ có "person"). names: Danh sách tên các class.</a:t>
            </a:r>
          </a:p>
        </p:txBody>
      </p:sp>
      <p:sp>
        <p:nvSpPr>
          <p:cNvPr name="TextBox 8" id="8"/>
          <p:cNvSpPr txBox="true"/>
          <p:nvPr/>
        </p:nvSpPr>
        <p:spPr>
          <a:xfrm rot="0">
            <a:off x="1397001" y="4551362"/>
            <a:ext cx="6202892" cy="514350"/>
          </a:xfrm>
          <a:prstGeom prst="rect">
            <a:avLst/>
          </a:prstGeom>
        </p:spPr>
        <p:txBody>
          <a:bodyPr anchor="t" rtlCol="false" tIns="0" lIns="0" bIns="0" rIns="0">
            <a:spAutoFit/>
          </a:bodyPr>
          <a:lstStyle/>
          <a:p>
            <a:pPr algn="l" marL="0" indent="0" lvl="0">
              <a:lnSpc>
                <a:spcPts val="4200"/>
              </a:lnSpc>
            </a:pPr>
            <a:r>
              <a:rPr lang="en-US" b="true" sz="3000">
                <a:solidFill>
                  <a:srgbClr val="000000"/>
                </a:solidFill>
                <a:latin typeface="Noto Serif Display Bold"/>
                <a:ea typeface="Noto Serif Display Bold"/>
                <a:cs typeface="Noto Serif Display Bold"/>
                <a:sym typeface="Noto Serif Display Bold"/>
              </a:rPr>
              <a:t>Cấu hình YOLO:</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8487940" y="0"/>
            <a:ext cx="9800060" cy="10287000"/>
            <a:chOff x="0" y="0"/>
            <a:chExt cx="2581086" cy="2709333"/>
          </a:xfrm>
        </p:grpSpPr>
        <p:sp>
          <p:nvSpPr>
            <p:cNvPr name="Freeform 3" id="3"/>
            <p:cNvSpPr/>
            <p:nvPr/>
          </p:nvSpPr>
          <p:spPr>
            <a:xfrm flipH="false" flipV="false" rot="0">
              <a:off x="0" y="0"/>
              <a:ext cx="2581086" cy="2709333"/>
            </a:xfrm>
            <a:custGeom>
              <a:avLst/>
              <a:gdLst/>
              <a:ahLst/>
              <a:cxnLst/>
              <a:rect r="r" b="b" t="t" l="l"/>
              <a:pathLst>
                <a:path h="2709333" w="2581086">
                  <a:moveTo>
                    <a:pt x="0" y="0"/>
                  </a:moveTo>
                  <a:lnTo>
                    <a:pt x="2581086" y="0"/>
                  </a:lnTo>
                  <a:lnTo>
                    <a:pt x="2581086" y="2709333"/>
                  </a:lnTo>
                  <a:lnTo>
                    <a:pt x="0" y="2709333"/>
                  </a:lnTo>
                  <a:close/>
                </a:path>
              </a:pathLst>
            </a:custGeom>
            <a:solidFill>
              <a:srgbClr val="242424"/>
            </a:solidFill>
          </p:spPr>
        </p:sp>
        <p:sp>
          <p:nvSpPr>
            <p:cNvPr name="TextBox 4" id="4"/>
            <p:cNvSpPr txBox="true"/>
            <p:nvPr/>
          </p:nvSpPr>
          <p:spPr>
            <a:xfrm>
              <a:off x="0" y="-104775"/>
              <a:ext cx="2581086" cy="2814108"/>
            </a:xfrm>
            <a:prstGeom prst="rect">
              <a:avLst/>
            </a:prstGeom>
          </p:spPr>
          <p:txBody>
            <a:bodyPr anchor="ctr" rtlCol="false" tIns="50800" lIns="50800" bIns="50800" rIns="50800"/>
            <a:lstStyle/>
            <a:p>
              <a:pPr algn="ctr">
                <a:lnSpc>
                  <a:spcPts val="3150"/>
                </a:lnSpc>
              </a:pPr>
            </a:p>
          </p:txBody>
        </p:sp>
      </p:grpSp>
      <p:sp>
        <p:nvSpPr>
          <p:cNvPr name="TextBox 5" id="5"/>
          <p:cNvSpPr txBox="true"/>
          <p:nvPr/>
        </p:nvSpPr>
        <p:spPr>
          <a:xfrm rot="0">
            <a:off x="1221556" y="2343149"/>
            <a:ext cx="5122944" cy="3609977"/>
          </a:xfrm>
          <a:prstGeom prst="rect">
            <a:avLst/>
          </a:prstGeom>
        </p:spPr>
        <p:txBody>
          <a:bodyPr anchor="t" rtlCol="false" tIns="0" lIns="0" bIns="0" rIns="0">
            <a:spAutoFit/>
          </a:bodyPr>
          <a:lstStyle/>
          <a:p>
            <a:pPr algn="l" marL="0" indent="0" lvl="0">
              <a:lnSpc>
                <a:spcPts val="8925"/>
              </a:lnSpc>
            </a:pPr>
            <a:r>
              <a:rPr lang="en-US" sz="8500">
                <a:solidFill>
                  <a:srgbClr val="290606"/>
                </a:solidFill>
                <a:latin typeface="Bungee"/>
                <a:ea typeface="Bungee"/>
                <a:cs typeface="Bungee"/>
                <a:sym typeface="Bungee"/>
              </a:rPr>
              <a:t>Train mô hình Yolo</a:t>
            </a:r>
          </a:p>
        </p:txBody>
      </p:sp>
      <p:sp>
        <p:nvSpPr>
          <p:cNvPr name="AutoShape 6" id="6"/>
          <p:cNvSpPr/>
          <p:nvPr/>
        </p:nvSpPr>
        <p:spPr>
          <a:xfrm>
            <a:off x="1221556" y="6743701"/>
            <a:ext cx="5122944" cy="0"/>
          </a:xfrm>
          <a:prstGeom prst="line">
            <a:avLst/>
          </a:prstGeom>
          <a:ln cap="flat" w="38100">
            <a:solidFill>
              <a:srgbClr val="393939"/>
            </a:solidFill>
            <a:prstDash val="solid"/>
            <a:headEnd type="none" len="sm" w="sm"/>
            <a:tailEnd type="none" len="sm" w="sm"/>
          </a:ln>
        </p:spPr>
      </p:sp>
      <p:sp>
        <p:nvSpPr>
          <p:cNvPr name="Freeform 7" id="7"/>
          <p:cNvSpPr/>
          <p:nvPr/>
        </p:nvSpPr>
        <p:spPr>
          <a:xfrm flipH="false" flipV="false" rot="0">
            <a:off x="8741066" y="832364"/>
            <a:ext cx="9032584" cy="3872720"/>
          </a:xfrm>
          <a:custGeom>
            <a:avLst/>
            <a:gdLst/>
            <a:ahLst/>
            <a:cxnLst/>
            <a:rect r="r" b="b" t="t" l="l"/>
            <a:pathLst>
              <a:path h="3872720" w="9032584">
                <a:moveTo>
                  <a:pt x="0" y="0"/>
                </a:moveTo>
                <a:lnTo>
                  <a:pt x="9032584" y="0"/>
                </a:lnTo>
                <a:lnTo>
                  <a:pt x="9032584" y="3872720"/>
                </a:lnTo>
                <a:lnTo>
                  <a:pt x="0" y="3872720"/>
                </a:lnTo>
                <a:lnTo>
                  <a:pt x="0" y="0"/>
                </a:lnTo>
                <a:close/>
              </a:path>
            </a:pathLst>
          </a:custGeom>
          <a:blipFill>
            <a:blip r:embed="rId2"/>
            <a:stretch>
              <a:fillRect l="0" t="0" r="0" b="0"/>
            </a:stretch>
          </a:blipFill>
        </p:spPr>
      </p:sp>
      <p:sp>
        <p:nvSpPr>
          <p:cNvPr name="Freeform 8" id="8"/>
          <p:cNvSpPr/>
          <p:nvPr/>
        </p:nvSpPr>
        <p:spPr>
          <a:xfrm flipH="false" flipV="false" rot="0">
            <a:off x="8741066" y="5931929"/>
            <a:ext cx="9032584" cy="3172695"/>
          </a:xfrm>
          <a:custGeom>
            <a:avLst/>
            <a:gdLst/>
            <a:ahLst/>
            <a:cxnLst/>
            <a:rect r="r" b="b" t="t" l="l"/>
            <a:pathLst>
              <a:path h="3172695" w="9032584">
                <a:moveTo>
                  <a:pt x="0" y="0"/>
                </a:moveTo>
                <a:lnTo>
                  <a:pt x="9032584" y="0"/>
                </a:lnTo>
                <a:lnTo>
                  <a:pt x="9032584" y="3172695"/>
                </a:lnTo>
                <a:lnTo>
                  <a:pt x="0" y="3172695"/>
                </a:lnTo>
                <a:lnTo>
                  <a:pt x="0" y="0"/>
                </a:lnTo>
                <a:close/>
              </a:path>
            </a:pathLst>
          </a:custGeom>
          <a:blipFill>
            <a:blip r:embed="rId3"/>
            <a:stretch>
              <a:fillRect l="0" t="0" r="0" b="0"/>
            </a:stretch>
          </a:blipFill>
        </p:spPr>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2552764" y="2783104"/>
            <a:ext cx="13182473" cy="6989546"/>
          </a:xfrm>
          <a:custGeom>
            <a:avLst/>
            <a:gdLst/>
            <a:ahLst/>
            <a:cxnLst/>
            <a:rect r="r" b="b" t="t" l="l"/>
            <a:pathLst>
              <a:path h="6989546" w="13182473">
                <a:moveTo>
                  <a:pt x="0" y="0"/>
                </a:moveTo>
                <a:lnTo>
                  <a:pt x="13182472" y="0"/>
                </a:lnTo>
                <a:lnTo>
                  <a:pt x="13182472" y="6989546"/>
                </a:lnTo>
                <a:lnTo>
                  <a:pt x="0" y="6989546"/>
                </a:lnTo>
                <a:lnTo>
                  <a:pt x="0" y="0"/>
                </a:lnTo>
                <a:close/>
              </a:path>
            </a:pathLst>
          </a:custGeom>
          <a:blipFill>
            <a:blip r:embed="rId2"/>
            <a:stretch>
              <a:fillRect l="-4944" t="0" r="-4944" b="0"/>
            </a:stretch>
          </a:blipFill>
        </p:spPr>
      </p:sp>
      <p:sp>
        <p:nvSpPr>
          <p:cNvPr name="TextBox 3" id="3"/>
          <p:cNvSpPr txBox="true"/>
          <p:nvPr/>
        </p:nvSpPr>
        <p:spPr>
          <a:xfrm rot="0">
            <a:off x="1702219" y="559034"/>
            <a:ext cx="14962072" cy="1067435"/>
          </a:xfrm>
          <a:prstGeom prst="rect">
            <a:avLst/>
          </a:prstGeom>
        </p:spPr>
        <p:txBody>
          <a:bodyPr anchor="t" rtlCol="false" tIns="0" lIns="0" bIns="0" rIns="0">
            <a:spAutoFit/>
          </a:bodyPr>
          <a:lstStyle/>
          <a:p>
            <a:pPr algn="ctr" marL="0" indent="0" lvl="0">
              <a:lnSpc>
                <a:spcPts val="7840"/>
              </a:lnSpc>
              <a:spcBef>
                <a:spcPct val="0"/>
              </a:spcBef>
            </a:pPr>
            <a:r>
              <a:rPr lang="en-US" sz="5600">
                <a:solidFill>
                  <a:srgbClr val="000000"/>
                </a:solidFill>
                <a:latin typeface="Bungee"/>
                <a:ea typeface="Bungee"/>
                <a:cs typeface="Bungee"/>
                <a:sym typeface="Bungee"/>
              </a:rPr>
              <a:t>Đánh giá mô hình</a:t>
            </a:r>
          </a:p>
        </p:txBody>
      </p:sp>
      <p:sp>
        <p:nvSpPr>
          <p:cNvPr name="TextBox 4" id="4"/>
          <p:cNvSpPr txBox="true"/>
          <p:nvPr/>
        </p:nvSpPr>
        <p:spPr>
          <a:xfrm rot="0">
            <a:off x="2546445" y="1953464"/>
            <a:ext cx="13195109" cy="365760"/>
          </a:xfrm>
          <a:prstGeom prst="rect">
            <a:avLst/>
          </a:prstGeom>
        </p:spPr>
        <p:txBody>
          <a:bodyPr anchor="t" rtlCol="false" tIns="0" lIns="0" bIns="0" rIns="0">
            <a:spAutoFit/>
          </a:bodyPr>
          <a:lstStyle/>
          <a:p>
            <a:pPr algn="ctr" marL="0" indent="0" lvl="0">
              <a:lnSpc>
                <a:spcPts val="2940"/>
              </a:lnSpc>
              <a:spcBef>
                <a:spcPct val="0"/>
              </a:spcBef>
            </a:pPr>
            <a:r>
              <a:rPr lang="en-US" b="true" sz="2100">
                <a:solidFill>
                  <a:srgbClr val="000000"/>
                </a:solidFill>
                <a:latin typeface="Roboto Bold"/>
                <a:ea typeface="Roboto Bold"/>
                <a:cs typeface="Roboto Bold"/>
                <a:sym typeface="Roboto Bold"/>
              </a:rPr>
              <a:t>Vẽ bounding box và nhãn lên hình ảnh dự đoán để kiểm tra trực quan.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TextBox 2" id="2"/>
          <p:cNvSpPr txBox="true"/>
          <p:nvPr/>
        </p:nvSpPr>
        <p:spPr>
          <a:xfrm rot="0">
            <a:off x="1800799" y="2642952"/>
            <a:ext cx="7768719" cy="1343027"/>
          </a:xfrm>
          <a:prstGeom prst="rect">
            <a:avLst/>
          </a:prstGeom>
        </p:spPr>
        <p:txBody>
          <a:bodyPr anchor="t" rtlCol="false" tIns="0" lIns="0" bIns="0" rIns="0">
            <a:spAutoFit/>
          </a:bodyPr>
          <a:lstStyle/>
          <a:p>
            <a:pPr algn="l" marL="0" indent="0" lvl="0">
              <a:lnSpc>
                <a:spcPts val="8925"/>
              </a:lnSpc>
            </a:pPr>
            <a:r>
              <a:rPr lang="en-US" sz="8500">
                <a:solidFill>
                  <a:srgbClr val="000000"/>
                </a:solidFill>
                <a:latin typeface="Bungee"/>
                <a:ea typeface="Bungee"/>
                <a:cs typeface="Bungee"/>
                <a:sym typeface="Bungee"/>
              </a:rPr>
              <a:t>Bộ dữ liệu</a:t>
            </a:r>
          </a:p>
        </p:txBody>
      </p:sp>
      <p:sp>
        <p:nvSpPr>
          <p:cNvPr name="TextBox 3" id="3"/>
          <p:cNvSpPr txBox="true"/>
          <p:nvPr/>
        </p:nvSpPr>
        <p:spPr>
          <a:xfrm rot="0">
            <a:off x="1800799" y="6278798"/>
            <a:ext cx="11765401" cy="3201512"/>
          </a:xfrm>
          <a:prstGeom prst="rect">
            <a:avLst/>
          </a:prstGeom>
        </p:spPr>
        <p:txBody>
          <a:bodyPr anchor="t" rtlCol="false" tIns="0" lIns="0" bIns="0" rIns="0">
            <a:spAutoFit/>
          </a:bodyPr>
          <a:lstStyle/>
          <a:p>
            <a:pPr algn="l" marL="0" indent="0" lvl="0">
              <a:lnSpc>
                <a:spcPts val="3613"/>
              </a:lnSpc>
            </a:pPr>
            <a:r>
              <a:rPr lang="en-US" sz="2581">
                <a:solidFill>
                  <a:srgbClr val="000000"/>
                </a:solidFill>
                <a:latin typeface="Roboto"/>
                <a:ea typeface="Roboto"/>
                <a:cs typeface="Roboto"/>
                <a:sym typeface="Roboto"/>
              </a:rPr>
              <a:t> Bộ dữ liệu gồm 102 loại hoa, bao gồm các loài hoa phổ biến ở Vương quốc Anh. Mỗi loại hoa có từ 40 đến 258 hình ảnh. Chi tiết về các loại hoa và số lượng hình ảnh cho từng loại có thể được tìm thấy trên trang thống kê danh mục.</a:t>
            </a:r>
          </a:p>
          <a:p>
            <a:pPr algn="l" marL="0" indent="0" lvl="0">
              <a:lnSpc>
                <a:spcPts val="3613"/>
              </a:lnSpc>
            </a:pPr>
            <a:r>
              <a:rPr lang="en-US" sz="2581">
                <a:solidFill>
                  <a:srgbClr val="000000"/>
                </a:solidFill>
                <a:latin typeface="Roboto"/>
                <a:ea typeface="Roboto"/>
                <a:cs typeface="Roboto"/>
                <a:sym typeface="Roboto"/>
              </a:rPr>
              <a:t>Các hình ảnh trong bộ dữ liệu có sự đa dạng về tỷ lệ, tư thế và điều kiện ánh sáng. Ngoài ra, có một số loại hoa có sự khác biệt lớn trong cùng một danh mục, cũng như một số loại hoa rất giống nhau. Bộ dữ liệu này được trực quan hóa bằng isomap dựa trên đặc trưng về hình dạng và màu sắc.</a:t>
            </a:r>
          </a:p>
        </p:txBody>
      </p:sp>
      <p:sp>
        <p:nvSpPr>
          <p:cNvPr name="TextBox 4" id="4"/>
          <p:cNvSpPr txBox="true"/>
          <p:nvPr/>
        </p:nvSpPr>
        <p:spPr>
          <a:xfrm rot="0">
            <a:off x="1828251" y="5250250"/>
            <a:ext cx="11737949" cy="523875"/>
          </a:xfrm>
          <a:prstGeom prst="rect">
            <a:avLst/>
          </a:prstGeom>
        </p:spPr>
        <p:txBody>
          <a:bodyPr anchor="t" rtlCol="false" tIns="0" lIns="0" bIns="0" rIns="0">
            <a:spAutoFit/>
          </a:bodyPr>
          <a:lstStyle/>
          <a:p>
            <a:pPr algn="l" marL="0" indent="0" lvl="0">
              <a:lnSpc>
                <a:spcPts val="4200"/>
              </a:lnSpc>
            </a:pPr>
            <a:r>
              <a:rPr lang="en-US" b="true" sz="3000" u="sng">
                <a:solidFill>
                  <a:srgbClr val="000000"/>
                </a:solidFill>
                <a:latin typeface="DejaVu Serif Bold"/>
                <a:ea typeface="DejaVu Serif Bold"/>
                <a:cs typeface="DejaVu Serif Bold"/>
                <a:sym typeface="DejaVu Serif Bold"/>
                <a:hlinkClick r:id="rId2" tooltip="https://www.kaggle.com/datasets/nunenuh/pytorch-challange-flower-dataset?select=README.md"/>
              </a:rPr>
              <a:t>Nguồn:</a:t>
            </a:r>
            <a:r>
              <a:rPr lang="en-US" b="true" sz="3000">
                <a:solidFill>
                  <a:srgbClr val="000000"/>
                </a:solidFill>
                <a:latin typeface="DejaVu Serif Bold"/>
                <a:ea typeface="DejaVu Serif Bold"/>
                <a:cs typeface="DejaVu Serif Bold"/>
                <a:sym typeface="DejaVu Serif Bold"/>
              </a:rPr>
              <a:t> Oxford 102 Flower Dataset</a:t>
            </a:r>
          </a:p>
        </p:txBody>
      </p:sp>
      <p:sp>
        <p:nvSpPr>
          <p:cNvPr name="AutoShape 5" id="5"/>
          <p:cNvSpPr/>
          <p:nvPr/>
        </p:nvSpPr>
        <p:spPr>
          <a:xfrm>
            <a:off x="1828251" y="4652729"/>
            <a:ext cx="5122944"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514350" y="4153995"/>
            <a:ext cx="17259300" cy="4703159"/>
          </a:xfrm>
          <a:custGeom>
            <a:avLst/>
            <a:gdLst/>
            <a:ahLst/>
            <a:cxnLst/>
            <a:rect r="r" b="b" t="t" l="l"/>
            <a:pathLst>
              <a:path h="4703159" w="17259300">
                <a:moveTo>
                  <a:pt x="0" y="0"/>
                </a:moveTo>
                <a:lnTo>
                  <a:pt x="17259300" y="0"/>
                </a:lnTo>
                <a:lnTo>
                  <a:pt x="17259300" y="4703160"/>
                </a:lnTo>
                <a:lnTo>
                  <a:pt x="0" y="4703160"/>
                </a:lnTo>
                <a:lnTo>
                  <a:pt x="0" y="0"/>
                </a:lnTo>
                <a:close/>
              </a:path>
            </a:pathLst>
          </a:custGeom>
          <a:blipFill>
            <a:blip r:embed="rId2"/>
            <a:stretch>
              <a:fillRect l="0" t="0" r="0" b="0"/>
            </a:stretch>
          </a:blipFill>
        </p:spPr>
      </p:sp>
      <p:sp>
        <p:nvSpPr>
          <p:cNvPr name="TextBox 3" id="3"/>
          <p:cNvSpPr txBox="true"/>
          <p:nvPr/>
        </p:nvSpPr>
        <p:spPr>
          <a:xfrm rot="0">
            <a:off x="2526428" y="762000"/>
            <a:ext cx="12625545" cy="3124200"/>
          </a:xfrm>
          <a:prstGeom prst="rect">
            <a:avLst/>
          </a:prstGeom>
        </p:spPr>
        <p:txBody>
          <a:bodyPr anchor="t" rtlCol="false" tIns="0" lIns="0" bIns="0" rIns="0">
            <a:spAutoFit/>
          </a:bodyPr>
          <a:lstStyle/>
          <a:p>
            <a:pPr algn="ctr" marL="0" indent="0" lvl="0">
              <a:lnSpc>
                <a:spcPts val="11700"/>
              </a:lnSpc>
            </a:pPr>
            <a:r>
              <a:rPr lang="en-US" sz="9000">
                <a:solidFill>
                  <a:srgbClr val="290606"/>
                </a:solidFill>
                <a:latin typeface="Bungee"/>
                <a:ea typeface="Bungee"/>
                <a:cs typeface="Bungee"/>
                <a:sym typeface="Bungee"/>
              </a:rPr>
              <a:t>Predict trên tập test</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2459826" y="3086931"/>
            <a:ext cx="20644007" cy="5625492"/>
          </a:xfrm>
          <a:custGeom>
            <a:avLst/>
            <a:gdLst/>
            <a:ahLst/>
            <a:cxnLst/>
            <a:rect r="r" b="b" t="t" l="l"/>
            <a:pathLst>
              <a:path h="5625492" w="20644007">
                <a:moveTo>
                  <a:pt x="0" y="0"/>
                </a:moveTo>
                <a:lnTo>
                  <a:pt x="20644007" y="0"/>
                </a:lnTo>
                <a:lnTo>
                  <a:pt x="20644007" y="5625492"/>
                </a:lnTo>
                <a:lnTo>
                  <a:pt x="0" y="5625492"/>
                </a:lnTo>
                <a:lnTo>
                  <a:pt x="0" y="0"/>
                </a:lnTo>
                <a:close/>
              </a:path>
            </a:pathLst>
          </a:custGeom>
          <a:blipFill>
            <a:blip r:embed="rId2"/>
            <a:stretch>
              <a:fillRect l="0" t="0" r="0" b="0"/>
            </a:stretch>
          </a:blipFill>
        </p:spPr>
      </p:sp>
      <p:sp>
        <p:nvSpPr>
          <p:cNvPr name="TextBox 3" id="3"/>
          <p:cNvSpPr txBox="true"/>
          <p:nvPr/>
        </p:nvSpPr>
        <p:spPr>
          <a:xfrm rot="0">
            <a:off x="4086441" y="1217151"/>
            <a:ext cx="10929342" cy="647065"/>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Bungee"/>
                <a:ea typeface="Bungee"/>
                <a:cs typeface="Bungee"/>
                <a:sym typeface="Bungee"/>
              </a:rPr>
              <a:t>Lấy ra 6 ảnh trong tập test đã được detech</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9525" y="2809876"/>
            <a:ext cx="18288000" cy="7643740"/>
          </a:xfrm>
          <a:custGeom>
            <a:avLst/>
            <a:gdLst/>
            <a:ahLst/>
            <a:cxnLst/>
            <a:rect r="r" b="b" t="t" l="l"/>
            <a:pathLst>
              <a:path h="7643740" w="18288000">
                <a:moveTo>
                  <a:pt x="0" y="0"/>
                </a:moveTo>
                <a:lnTo>
                  <a:pt x="18288000" y="0"/>
                </a:lnTo>
                <a:lnTo>
                  <a:pt x="18288000" y="7643740"/>
                </a:lnTo>
                <a:lnTo>
                  <a:pt x="0" y="7643740"/>
                </a:lnTo>
                <a:lnTo>
                  <a:pt x="0" y="0"/>
                </a:lnTo>
                <a:close/>
              </a:path>
            </a:pathLst>
          </a:custGeom>
          <a:blipFill>
            <a:blip r:embed="rId2"/>
            <a:stretch>
              <a:fillRect l="0" t="-2636" r="0" b="-2636"/>
            </a:stretch>
          </a:blipFill>
        </p:spPr>
      </p:sp>
      <p:sp>
        <p:nvSpPr>
          <p:cNvPr name="TextBox 3" id="3"/>
          <p:cNvSpPr txBox="true"/>
          <p:nvPr/>
        </p:nvSpPr>
        <p:spPr>
          <a:xfrm rot="0">
            <a:off x="659771" y="435289"/>
            <a:ext cx="16968458" cy="1148722"/>
          </a:xfrm>
          <a:prstGeom prst="rect">
            <a:avLst/>
          </a:prstGeom>
        </p:spPr>
        <p:txBody>
          <a:bodyPr anchor="t" rtlCol="false" tIns="0" lIns="0" bIns="0" rIns="0">
            <a:spAutoFit/>
          </a:bodyPr>
          <a:lstStyle/>
          <a:p>
            <a:pPr algn="ctr">
              <a:lnSpc>
                <a:spcPts val="7665"/>
              </a:lnSpc>
              <a:spcBef>
                <a:spcPct val="0"/>
              </a:spcBef>
            </a:pPr>
            <a:r>
              <a:rPr lang="en-US" sz="7300">
                <a:solidFill>
                  <a:srgbClr val="000000"/>
                </a:solidFill>
                <a:latin typeface="Bungee"/>
                <a:ea typeface="Bungee"/>
                <a:cs typeface="Bungee"/>
                <a:sym typeface="Bungee"/>
              </a:rPr>
              <a:t>Import các thư viện cần thiết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1606672" y="1804480"/>
            <a:ext cx="16681328" cy="6678040"/>
          </a:xfrm>
          <a:custGeom>
            <a:avLst/>
            <a:gdLst/>
            <a:ahLst/>
            <a:cxnLst/>
            <a:rect r="r" b="b" t="t" l="l"/>
            <a:pathLst>
              <a:path h="6678040" w="16681328">
                <a:moveTo>
                  <a:pt x="0" y="0"/>
                </a:moveTo>
                <a:lnTo>
                  <a:pt x="16681328" y="0"/>
                </a:lnTo>
                <a:lnTo>
                  <a:pt x="16681328" y="6678040"/>
                </a:lnTo>
                <a:lnTo>
                  <a:pt x="0" y="6678040"/>
                </a:lnTo>
                <a:lnTo>
                  <a:pt x="0" y="0"/>
                </a:lnTo>
                <a:close/>
              </a:path>
            </a:pathLst>
          </a:custGeom>
          <a:blipFill>
            <a:blip r:embed="rId2"/>
            <a:stretch>
              <a:fillRect l="0" t="-614" r="-77157" b="-614"/>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grpSp>
        <p:nvGrpSpPr>
          <p:cNvPr name="Group 2" id="2"/>
          <p:cNvGrpSpPr/>
          <p:nvPr/>
        </p:nvGrpSpPr>
        <p:grpSpPr>
          <a:xfrm rot="0">
            <a:off x="8832256" y="695647"/>
            <a:ext cx="9691288" cy="8895706"/>
            <a:chOff x="0" y="0"/>
            <a:chExt cx="2552438" cy="2342902"/>
          </a:xfrm>
        </p:grpSpPr>
        <p:sp>
          <p:nvSpPr>
            <p:cNvPr name="Freeform 3" id="3"/>
            <p:cNvSpPr/>
            <p:nvPr/>
          </p:nvSpPr>
          <p:spPr>
            <a:xfrm flipH="false" flipV="false" rot="0">
              <a:off x="0" y="0"/>
              <a:ext cx="2552438" cy="2342902"/>
            </a:xfrm>
            <a:custGeom>
              <a:avLst/>
              <a:gdLst/>
              <a:ahLst/>
              <a:cxnLst/>
              <a:rect r="r" b="b" t="t" l="l"/>
              <a:pathLst>
                <a:path h="2342902" w="2552438">
                  <a:moveTo>
                    <a:pt x="0" y="0"/>
                  </a:moveTo>
                  <a:lnTo>
                    <a:pt x="2552438" y="0"/>
                  </a:lnTo>
                  <a:lnTo>
                    <a:pt x="2552438" y="2342902"/>
                  </a:lnTo>
                  <a:lnTo>
                    <a:pt x="0" y="2342902"/>
                  </a:lnTo>
                  <a:close/>
                </a:path>
              </a:pathLst>
            </a:custGeom>
            <a:solidFill>
              <a:srgbClr val="0D0D0D"/>
            </a:solidFill>
          </p:spPr>
        </p:sp>
        <p:sp>
          <p:nvSpPr>
            <p:cNvPr name="TextBox 4" id="4"/>
            <p:cNvSpPr txBox="true"/>
            <p:nvPr/>
          </p:nvSpPr>
          <p:spPr>
            <a:xfrm>
              <a:off x="0" y="-66675"/>
              <a:ext cx="2552438" cy="2409577"/>
            </a:xfrm>
            <a:prstGeom prst="rect">
              <a:avLst/>
            </a:prstGeom>
          </p:spPr>
          <p:txBody>
            <a:bodyPr anchor="ctr" rtlCol="false" tIns="50800" lIns="50800" bIns="50800" rIns="50800"/>
            <a:lstStyle/>
            <a:p>
              <a:pPr algn="ctr">
                <a:lnSpc>
                  <a:spcPts val="3150"/>
                </a:lnSpc>
              </a:pPr>
            </a:p>
          </p:txBody>
        </p:sp>
      </p:grpSp>
      <p:sp>
        <p:nvSpPr>
          <p:cNvPr name="Freeform 5" id="5"/>
          <p:cNvSpPr/>
          <p:nvPr/>
        </p:nvSpPr>
        <p:spPr>
          <a:xfrm flipH="false" flipV="false" rot="0">
            <a:off x="9144000" y="3498473"/>
            <a:ext cx="8629650" cy="3290054"/>
          </a:xfrm>
          <a:custGeom>
            <a:avLst/>
            <a:gdLst/>
            <a:ahLst/>
            <a:cxnLst/>
            <a:rect r="r" b="b" t="t" l="l"/>
            <a:pathLst>
              <a:path h="3290054" w="8629650">
                <a:moveTo>
                  <a:pt x="0" y="0"/>
                </a:moveTo>
                <a:lnTo>
                  <a:pt x="8629650" y="0"/>
                </a:lnTo>
                <a:lnTo>
                  <a:pt x="8629650" y="3290054"/>
                </a:lnTo>
                <a:lnTo>
                  <a:pt x="0" y="3290054"/>
                </a:lnTo>
                <a:lnTo>
                  <a:pt x="0" y="0"/>
                </a:lnTo>
                <a:close/>
              </a:path>
            </a:pathLst>
          </a:custGeom>
          <a:blipFill>
            <a:blip r:embed="rId2"/>
            <a:stretch>
              <a:fillRect l="0" t="0" r="0" b="0"/>
            </a:stretch>
          </a:blipFill>
        </p:spPr>
      </p:sp>
      <p:sp>
        <p:nvSpPr>
          <p:cNvPr name="TextBox 6" id="6"/>
          <p:cNvSpPr txBox="true"/>
          <p:nvPr/>
        </p:nvSpPr>
        <p:spPr>
          <a:xfrm rot="0">
            <a:off x="1171048" y="1021971"/>
            <a:ext cx="6654800" cy="2476622"/>
          </a:xfrm>
          <a:prstGeom prst="rect">
            <a:avLst/>
          </a:prstGeom>
        </p:spPr>
        <p:txBody>
          <a:bodyPr anchor="t" rtlCol="false" tIns="0" lIns="0" bIns="0" rIns="0">
            <a:spAutoFit/>
          </a:bodyPr>
          <a:lstStyle/>
          <a:p>
            <a:pPr algn="just" marL="0" indent="0" lvl="0">
              <a:lnSpc>
                <a:spcPts val="8925"/>
              </a:lnSpc>
            </a:pPr>
            <a:r>
              <a:rPr lang="en-US" sz="8500">
                <a:solidFill>
                  <a:srgbClr val="000000"/>
                </a:solidFill>
                <a:latin typeface="Bungee"/>
                <a:ea typeface="Bungee"/>
                <a:cs typeface="Bungee"/>
                <a:sym typeface="Bungee"/>
              </a:rPr>
              <a:t>Tiền xử lý dữ liệu</a:t>
            </a:r>
          </a:p>
        </p:txBody>
      </p:sp>
      <p:sp>
        <p:nvSpPr>
          <p:cNvPr name="TextBox 7" id="7"/>
          <p:cNvSpPr txBox="true"/>
          <p:nvPr/>
        </p:nvSpPr>
        <p:spPr>
          <a:xfrm rot="0">
            <a:off x="1384300" y="5494337"/>
            <a:ext cx="6299200" cy="2174875"/>
          </a:xfrm>
          <a:prstGeom prst="rect">
            <a:avLst/>
          </a:prstGeom>
        </p:spPr>
        <p:txBody>
          <a:bodyPr anchor="t" rtlCol="false" tIns="0" lIns="0" bIns="0" rIns="0">
            <a:spAutoFit/>
          </a:bodyPr>
          <a:lstStyle/>
          <a:p>
            <a:pPr algn="l" marL="0" indent="0" lvl="0">
              <a:lnSpc>
                <a:spcPts val="3499"/>
              </a:lnSpc>
            </a:pPr>
            <a:r>
              <a:rPr lang="en-US" sz="2499">
                <a:solidFill>
                  <a:srgbClr val="000000"/>
                </a:solidFill>
                <a:latin typeface="Roboto"/>
                <a:ea typeface="Roboto"/>
                <a:cs typeface="Roboto"/>
                <a:sym typeface="Roboto"/>
              </a:rPr>
              <a:t>Resize ảnh về (224, 224) để phù hợp với mô hình ResNet.</a:t>
            </a:r>
          </a:p>
          <a:p>
            <a:pPr algn="l" marL="0" indent="0" lvl="0">
              <a:lnSpc>
                <a:spcPts val="3499"/>
              </a:lnSpc>
            </a:pPr>
            <a:r>
              <a:rPr lang="en-US" sz="2499">
                <a:solidFill>
                  <a:srgbClr val="000000"/>
                </a:solidFill>
                <a:latin typeface="Roboto"/>
                <a:ea typeface="Roboto"/>
                <a:cs typeface="Roboto"/>
                <a:sym typeface="Roboto"/>
              </a:rPr>
              <a:t>Chuyển đổi ảnh thành tensor.</a:t>
            </a:r>
          </a:p>
          <a:p>
            <a:pPr algn="l" marL="0" indent="0" lvl="0">
              <a:lnSpc>
                <a:spcPts val="3499"/>
              </a:lnSpc>
            </a:pPr>
            <a:r>
              <a:rPr lang="en-US" sz="2499">
                <a:solidFill>
                  <a:srgbClr val="000000"/>
                </a:solidFill>
                <a:latin typeface="Roboto"/>
                <a:ea typeface="Roboto"/>
                <a:cs typeface="Roboto"/>
                <a:sym typeface="Roboto"/>
              </a:rPr>
              <a:t>Chuẩn hóa ảnh theo giá trị trung bình và độ lệch chuẩn của tập ImageNet.</a:t>
            </a:r>
          </a:p>
        </p:txBody>
      </p:sp>
      <p:sp>
        <p:nvSpPr>
          <p:cNvPr name="TextBox 8" id="8"/>
          <p:cNvSpPr txBox="true"/>
          <p:nvPr/>
        </p:nvSpPr>
        <p:spPr>
          <a:xfrm rot="0">
            <a:off x="1397001" y="4532312"/>
            <a:ext cx="6202892" cy="533400"/>
          </a:xfrm>
          <a:prstGeom prst="rect">
            <a:avLst/>
          </a:prstGeom>
        </p:spPr>
        <p:txBody>
          <a:bodyPr anchor="t" rtlCol="false" tIns="0" lIns="0" bIns="0" rIns="0">
            <a:spAutoFit/>
          </a:bodyPr>
          <a:lstStyle/>
          <a:p>
            <a:pPr algn="l" marL="0" indent="0" lvl="0">
              <a:lnSpc>
                <a:spcPts val="4200"/>
              </a:lnSpc>
            </a:pPr>
            <a:r>
              <a:rPr lang="en-US" b="true" sz="3000">
                <a:solidFill>
                  <a:srgbClr val="000000"/>
                </a:solidFill>
                <a:latin typeface="Roboto Bold"/>
                <a:ea typeface="Roboto Bold"/>
                <a:cs typeface="Roboto Bold"/>
                <a:sym typeface="Roboto Bold"/>
              </a:rPr>
              <a:t>Phép biến đổi ảnh:</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10019297" y="2580019"/>
            <a:ext cx="1064217" cy="1064217"/>
          </a:xfrm>
          <a:custGeom>
            <a:avLst/>
            <a:gdLst/>
            <a:ahLst/>
            <a:cxnLst/>
            <a:rect r="r" b="b" t="t" l="l"/>
            <a:pathLst>
              <a:path h="1064217" w="1064217">
                <a:moveTo>
                  <a:pt x="0" y="0"/>
                </a:moveTo>
                <a:lnTo>
                  <a:pt x="1064217" y="0"/>
                </a:lnTo>
                <a:lnTo>
                  <a:pt x="1064217" y="1064217"/>
                </a:lnTo>
                <a:lnTo>
                  <a:pt x="0" y="106421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019297" y="4365875"/>
            <a:ext cx="1064217" cy="1064217"/>
          </a:xfrm>
          <a:custGeom>
            <a:avLst/>
            <a:gdLst/>
            <a:ahLst/>
            <a:cxnLst/>
            <a:rect r="r" b="b" t="t" l="l"/>
            <a:pathLst>
              <a:path h="1064217" w="1064217">
                <a:moveTo>
                  <a:pt x="0" y="0"/>
                </a:moveTo>
                <a:lnTo>
                  <a:pt x="1064217" y="0"/>
                </a:lnTo>
                <a:lnTo>
                  <a:pt x="1064217" y="1064217"/>
                </a:lnTo>
                <a:lnTo>
                  <a:pt x="0" y="106421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019297" y="6461688"/>
            <a:ext cx="1064217" cy="1064217"/>
          </a:xfrm>
          <a:custGeom>
            <a:avLst/>
            <a:gdLst/>
            <a:ahLst/>
            <a:cxnLst/>
            <a:rect r="r" b="b" t="t" l="l"/>
            <a:pathLst>
              <a:path h="1064217" w="1064217">
                <a:moveTo>
                  <a:pt x="0" y="0"/>
                </a:moveTo>
                <a:lnTo>
                  <a:pt x="1064217" y="0"/>
                </a:lnTo>
                <a:lnTo>
                  <a:pt x="1064217" y="1064218"/>
                </a:lnTo>
                <a:lnTo>
                  <a:pt x="0" y="10642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028700" y="1962178"/>
            <a:ext cx="7324149" cy="5773202"/>
            <a:chOff x="0" y="0"/>
            <a:chExt cx="9765532" cy="7697603"/>
          </a:xfrm>
        </p:grpSpPr>
        <p:sp>
          <p:nvSpPr>
            <p:cNvPr name="TextBox 6" id="6"/>
            <p:cNvSpPr txBox="true"/>
            <p:nvPr/>
          </p:nvSpPr>
          <p:spPr>
            <a:xfrm rot="0">
              <a:off x="0" y="-342900"/>
              <a:ext cx="9765532" cy="5391912"/>
            </a:xfrm>
            <a:prstGeom prst="rect">
              <a:avLst/>
            </a:prstGeom>
          </p:spPr>
          <p:txBody>
            <a:bodyPr anchor="t" rtlCol="false" tIns="0" lIns="0" bIns="0" rIns="0">
              <a:spAutoFit/>
            </a:bodyPr>
            <a:lstStyle/>
            <a:p>
              <a:pPr algn="l" marL="0" indent="0" lvl="0">
                <a:lnSpc>
                  <a:spcPts val="10665"/>
                </a:lnSpc>
              </a:pPr>
              <a:r>
                <a:rPr lang="en-US" sz="7109">
                  <a:solidFill>
                    <a:srgbClr val="000000"/>
                  </a:solidFill>
                  <a:latin typeface="Bungee"/>
                  <a:ea typeface="Bungee"/>
                  <a:cs typeface="Bungee"/>
                  <a:sym typeface="Bungee"/>
                </a:rPr>
                <a:t>Định Nghĩa Dataset Tùy Chỉnh</a:t>
              </a:r>
            </a:p>
          </p:txBody>
        </p:sp>
        <p:sp>
          <p:nvSpPr>
            <p:cNvPr name="TextBox 7" id="7"/>
            <p:cNvSpPr txBox="true"/>
            <p:nvPr/>
          </p:nvSpPr>
          <p:spPr>
            <a:xfrm rot="0">
              <a:off x="0" y="5366094"/>
              <a:ext cx="9765532" cy="2331508"/>
            </a:xfrm>
            <a:prstGeom prst="rect">
              <a:avLst/>
            </a:prstGeom>
          </p:spPr>
          <p:txBody>
            <a:bodyPr anchor="t" rtlCol="false" tIns="0" lIns="0" bIns="0" rIns="0">
              <a:spAutoFit/>
            </a:bodyPr>
            <a:lstStyle/>
            <a:p>
              <a:pPr algn="l" marL="0" indent="0" lvl="0">
                <a:lnSpc>
                  <a:spcPts val="4550"/>
                </a:lnSpc>
              </a:pPr>
              <a:r>
                <a:rPr lang="en-US" sz="3500">
                  <a:solidFill>
                    <a:srgbClr val="000000"/>
                  </a:solidFill>
                  <a:latin typeface="Bungee"/>
                  <a:ea typeface="Bungee"/>
                  <a:cs typeface="Bungee"/>
                  <a:sym typeface="Bungee"/>
                </a:rPr>
                <a:t>Mục đích: Tải dữ liệu từ thư mục và gắn nhãn (labels) tương ứng.</a:t>
              </a:r>
            </a:p>
          </p:txBody>
        </p:sp>
      </p:grpSp>
      <p:sp>
        <p:nvSpPr>
          <p:cNvPr name="TextBox 8" id="8"/>
          <p:cNvSpPr txBox="true"/>
          <p:nvPr/>
        </p:nvSpPr>
        <p:spPr>
          <a:xfrm rot="0">
            <a:off x="11405100" y="2343114"/>
            <a:ext cx="5854200" cy="1495425"/>
          </a:xfrm>
          <a:prstGeom prst="rect">
            <a:avLst/>
          </a:prstGeom>
        </p:spPr>
        <p:txBody>
          <a:bodyPr anchor="t" rtlCol="false" tIns="0" lIns="0" bIns="0" rIns="0">
            <a:spAutoFit/>
          </a:bodyPr>
          <a:lstStyle/>
          <a:p>
            <a:pPr algn="l" marL="0" indent="0" lvl="0">
              <a:lnSpc>
                <a:spcPts val="3900"/>
              </a:lnSpc>
            </a:pPr>
            <a:r>
              <a:rPr lang="en-US" sz="3000">
                <a:solidFill>
                  <a:srgbClr val="000000"/>
                </a:solidFill>
                <a:latin typeface="Roboto"/>
                <a:ea typeface="Roboto"/>
                <a:cs typeface="Roboto"/>
                <a:sym typeface="Roboto"/>
              </a:rPr>
              <a:t>Các bước chính: Duyệt qua các thư mục con để lấy đường dẫn ảnh và nhãn.</a:t>
            </a:r>
          </a:p>
        </p:txBody>
      </p:sp>
      <p:sp>
        <p:nvSpPr>
          <p:cNvPr name="TextBox 9" id="9"/>
          <p:cNvSpPr txBox="true"/>
          <p:nvPr/>
        </p:nvSpPr>
        <p:spPr>
          <a:xfrm rot="0">
            <a:off x="11405100" y="4429592"/>
            <a:ext cx="5854200" cy="898684"/>
          </a:xfrm>
          <a:prstGeom prst="rect">
            <a:avLst/>
          </a:prstGeom>
        </p:spPr>
        <p:txBody>
          <a:bodyPr anchor="t" rtlCol="false" tIns="0" lIns="0" bIns="0" rIns="0">
            <a:spAutoFit/>
          </a:bodyPr>
          <a:lstStyle/>
          <a:p>
            <a:pPr algn="l" marL="0" indent="0" lvl="0">
              <a:lnSpc>
                <a:spcPts val="3558"/>
              </a:lnSpc>
            </a:pPr>
            <a:r>
              <a:rPr lang="en-US" sz="2737">
                <a:solidFill>
                  <a:srgbClr val="000000"/>
                </a:solidFill>
                <a:latin typeface="Roboto"/>
                <a:ea typeface="Roboto"/>
                <a:cs typeface="Roboto"/>
                <a:sym typeface="Roboto"/>
              </a:rPr>
              <a:t>Chuyển nhãn từ dạng tên (ví dụ: "1", "2") thành số nguyên bắt đầu từ 0.</a:t>
            </a:r>
          </a:p>
        </p:txBody>
      </p:sp>
      <p:sp>
        <p:nvSpPr>
          <p:cNvPr name="TextBox 10" id="10"/>
          <p:cNvSpPr txBox="true"/>
          <p:nvPr/>
        </p:nvSpPr>
        <p:spPr>
          <a:xfrm rot="0">
            <a:off x="11405100" y="6469922"/>
            <a:ext cx="5854200" cy="1000125"/>
          </a:xfrm>
          <a:prstGeom prst="rect">
            <a:avLst/>
          </a:prstGeom>
        </p:spPr>
        <p:txBody>
          <a:bodyPr anchor="t" rtlCol="false" tIns="0" lIns="0" bIns="0" rIns="0">
            <a:spAutoFit/>
          </a:bodyPr>
          <a:lstStyle/>
          <a:p>
            <a:pPr algn="l" marL="0" indent="0" lvl="0">
              <a:lnSpc>
                <a:spcPts val="3900"/>
              </a:lnSpc>
            </a:pPr>
            <a:r>
              <a:rPr lang="en-US" sz="3000">
                <a:solidFill>
                  <a:srgbClr val="000000"/>
                </a:solidFill>
                <a:latin typeface="Roboto"/>
                <a:ea typeface="Roboto"/>
                <a:cs typeface="Roboto"/>
                <a:sym typeface="Roboto"/>
              </a:rPr>
              <a:t>Nếu có file JSON chứa ánh xạ nhãn, đọc và sử dụng nó.</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EF4F3"/>
        </a:solidFill>
      </p:bgPr>
    </p:bg>
    <p:spTree>
      <p:nvGrpSpPr>
        <p:cNvPr id="1" name=""/>
        <p:cNvGrpSpPr/>
        <p:nvPr/>
      </p:nvGrpSpPr>
      <p:grpSpPr>
        <a:xfrm>
          <a:off x="0" y="0"/>
          <a:ext cx="0" cy="0"/>
          <a:chOff x="0" y="0"/>
          <a:chExt cx="0" cy="0"/>
        </a:xfrm>
      </p:grpSpPr>
      <p:sp>
        <p:nvSpPr>
          <p:cNvPr name="Freeform 2" id="2"/>
          <p:cNvSpPr/>
          <p:nvPr/>
        </p:nvSpPr>
        <p:spPr>
          <a:xfrm flipH="false" flipV="false" rot="0">
            <a:off x="3558703" y="0"/>
            <a:ext cx="11242656" cy="10287000"/>
          </a:xfrm>
          <a:custGeom>
            <a:avLst/>
            <a:gdLst/>
            <a:ahLst/>
            <a:cxnLst/>
            <a:rect r="r" b="b" t="t" l="l"/>
            <a:pathLst>
              <a:path h="10287000" w="11242656">
                <a:moveTo>
                  <a:pt x="0" y="0"/>
                </a:moveTo>
                <a:lnTo>
                  <a:pt x="11242656" y="0"/>
                </a:lnTo>
                <a:lnTo>
                  <a:pt x="11242656" y="10287000"/>
                </a:lnTo>
                <a:lnTo>
                  <a:pt x="0" y="10287000"/>
                </a:lnTo>
                <a:lnTo>
                  <a:pt x="0" y="0"/>
                </a:lnTo>
                <a:close/>
              </a:path>
            </a:pathLst>
          </a:custGeom>
          <a:blipFill>
            <a:blip r:embed="rId2"/>
            <a:stretch>
              <a:fillRect l="-3952" t="-4062" r="-3407" b="-4062"/>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DAGeej1opOQ</dc:identifier>
  <dcterms:modified xsi:type="dcterms:W3CDTF">2011-08-01T06:04:30Z</dcterms:modified>
  <cp:revision>1</cp:revision>
  <dc:title>Báo cáo</dc:title>
</cp:coreProperties>
</file>

<file path=docProps/thumbnail.jpeg>
</file>